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78" r:id="rId4"/>
    <p:sldId id="1279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DFTB_ConstCurrentSTM_Inorganic_027a</a:t>
            </a:r>
            <a:r>
              <a:rPr lang="en-US" altLang="ja-JP" dirty="0" smtClean="0"/>
              <a:t> </a:t>
            </a:r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2253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45AD127-5555-480B-AC0E-A4FBC4E5D913}" type="slidenum">
              <a:rPr lang="en-US" altLang="ja-JP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2942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DFTB_ConstCurrentSTM_Inorganic_027b</a:t>
            </a:r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2458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15D962B-4C39-4567-920E-D89CD57FFD88}" type="slidenum">
              <a:rPr lang="en-US" altLang="ja-JP"/>
              <a:pPr/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13000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タイトル 3"/>
          <p:cNvSpPr>
            <a:spLocks noGrp="1"/>
          </p:cNvSpPr>
          <p:nvPr>
            <p:ph type="title"/>
          </p:nvPr>
        </p:nvSpPr>
        <p:spPr>
          <a:xfrm>
            <a:off x="273050" y="411163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NO/Pt(111)</a:t>
            </a:r>
            <a:r>
              <a:rPr lang="ja-JP" altLang="en-US" dirty="0" smtClean="0"/>
              <a:t>の</a:t>
            </a:r>
            <a:r>
              <a:rPr lang="en-US" altLang="ja-JP" dirty="0" smtClean="0"/>
              <a:t>constant current STM</a:t>
            </a:r>
            <a:r>
              <a:rPr lang="ja-JP" altLang="ja-JP" dirty="0" smtClean="0"/>
              <a:t>像</a:t>
            </a:r>
            <a:endParaRPr lang="ja-JP" altLang="en-US" dirty="0" smtClean="0"/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339725" y="1292225"/>
            <a:ext cx="2597150" cy="18161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Si</a:t>
            </a:r>
            <a:r>
              <a:rPr lang="en-US" altLang="ja-JP" sz="1400" baseline="-25000" dirty="0">
                <a:solidFill>
                  <a:srgbClr val="000000"/>
                </a:solidFill>
                <a:latin typeface="Arial"/>
              </a:rPr>
              <a:t>4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H</a:t>
            </a:r>
            <a:r>
              <a:rPr lang="en-US" altLang="ja-JP" sz="1400" baseline="-25000" dirty="0">
                <a:solidFill>
                  <a:srgbClr val="000000"/>
                </a:solidFill>
                <a:latin typeface="Arial"/>
              </a:rPr>
              <a:t>9</a:t>
            </a: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探針</a:t>
            </a:r>
            <a:endParaRPr lang="en-US" altLang="ja-JP" sz="14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試料： 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NO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分子が飽和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吸着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　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　　　した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Pt(111)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表面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20</a:t>
            </a:r>
            <a:r>
              <a:rPr lang="en-US" altLang="ja-JP" sz="1400" dirty="0" smtClean="0">
                <a:solidFill>
                  <a:srgbClr val="000000"/>
                </a:solidFill>
              </a:rPr>
              <a:t> Å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x 20 </a:t>
            </a:r>
            <a:r>
              <a:rPr lang="en-US" altLang="ja-JP" sz="14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endParaRPr lang="en-US" altLang="ja-JP" sz="1400" dirty="0" smtClean="0">
              <a:solidFill>
                <a:srgbClr val="000000"/>
              </a:solidFill>
              <a:latin typeface="Arial"/>
            </a:endParaRP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　</a:t>
            </a: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　　　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Constant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current STM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探針バイアス：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+1.0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V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0.5 </a:t>
            </a:r>
            <a:r>
              <a:rPr lang="en-US" altLang="ja-JP" sz="14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08" name="角丸四角形 28"/>
          <p:cNvSpPr>
            <a:spLocks noChangeArrowheads="1"/>
          </p:cNvSpPr>
          <p:nvPr/>
        </p:nvSpPr>
        <p:spPr bwMode="auto">
          <a:xfrm>
            <a:off x="128588" y="1103313"/>
            <a:ext cx="9623425" cy="2479675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7388" y="900113"/>
            <a:ext cx="1958975" cy="369887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シミュレートモデル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248400" y="3059113"/>
            <a:ext cx="33845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周期的境界条件を課したモデル。便宜上、オントップサイトの</a:t>
            </a: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O</a:t>
            </a: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原子を緑色に変えた。</a:t>
            </a:r>
          </a:p>
        </p:txBody>
      </p:sp>
      <p:sp>
        <p:nvSpPr>
          <p:cNvPr id="21511" name="角丸四角形 18"/>
          <p:cNvSpPr>
            <a:spLocks noChangeArrowheads="1"/>
          </p:cNvSpPr>
          <p:nvPr/>
        </p:nvSpPr>
        <p:spPr bwMode="auto">
          <a:xfrm>
            <a:off x="5097463" y="3695700"/>
            <a:ext cx="4649787" cy="3162300"/>
          </a:xfrm>
          <a:prstGeom prst="roundRect">
            <a:avLst>
              <a:gd name="adj" fmla="val 7403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512" name="Rectangle 18"/>
          <p:cNvSpPr>
            <a:spLocks noChangeArrowheads="1"/>
          </p:cNvSpPr>
          <p:nvPr/>
        </p:nvSpPr>
        <p:spPr bwMode="auto">
          <a:xfrm>
            <a:off x="6548438" y="3725863"/>
            <a:ext cx="194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513" name="正方形/長方形 2"/>
          <p:cNvSpPr>
            <a:spLocks noChangeArrowheads="1"/>
          </p:cNvSpPr>
          <p:nvPr/>
        </p:nvSpPr>
        <p:spPr bwMode="auto">
          <a:xfrm>
            <a:off x="5313363" y="6221413"/>
            <a:ext cx="44005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rgbClr val="000080"/>
                </a:solidFill>
                <a:latin typeface="Arial" charset="0"/>
              </a:rPr>
              <a:t>NO</a:t>
            </a:r>
            <a:r>
              <a:rPr lang="ja-JP" altLang="en-US" sz="1600">
                <a:solidFill>
                  <a:srgbClr val="000080"/>
                </a:solidFill>
                <a:latin typeface="Arial" charset="0"/>
              </a:rPr>
              <a:t>分子が飽和吸着した</a:t>
            </a:r>
            <a:r>
              <a:rPr lang="en-US" altLang="ja-JP" sz="1600">
                <a:solidFill>
                  <a:srgbClr val="000080"/>
                </a:solidFill>
                <a:latin typeface="Arial" charset="0"/>
              </a:rPr>
              <a:t>Pt(111)</a:t>
            </a:r>
            <a:r>
              <a:rPr lang="ja-JP" altLang="en-US" sz="1600">
                <a:solidFill>
                  <a:srgbClr val="000080"/>
                </a:solidFill>
                <a:latin typeface="Arial" charset="0"/>
              </a:rPr>
              <a:t>表面の</a:t>
            </a:r>
            <a:r>
              <a:rPr lang="en-US" altLang="ja-JP" sz="1600">
                <a:solidFill>
                  <a:srgbClr val="000080"/>
                </a:solidFill>
                <a:latin typeface="Arial" charset="0"/>
              </a:rPr>
              <a:t>STM</a:t>
            </a:r>
            <a:r>
              <a:rPr lang="ja-JP" altLang="en-US" sz="1600">
                <a:solidFill>
                  <a:srgbClr val="000080"/>
                </a:solidFill>
                <a:latin typeface="Arial" charset="0"/>
              </a:rPr>
              <a:t>像</a:t>
            </a:r>
            <a:endParaRPr lang="ja-JP" altLang="en-US" sz="1600"/>
          </a:p>
        </p:txBody>
      </p:sp>
      <p:sp>
        <p:nvSpPr>
          <p:cNvPr id="21514" name="正方形/長方形 2"/>
          <p:cNvSpPr>
            <a:spLocks noChangeArrowheads="1"/>
          </p:cNvSpPr>
          <p:nvPr/>
        </p:nvSpPr>
        <p:spPr bwMode="auto">
          <a:xfrm>
            <a:off x="5303838" y="6543675"/>
            <a:ext cx="44434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200">
                <a:solidFill>
                  <a:schemeClr val="tx1"/>
                </a:solidFill>
              </a:rPr>
              <a:t>https://www.jstage.jst.go.jp/article/jvsj2/52/2/52_2_47/_pdf</a:t>
            </a:r>
            <a:endParaRPr lang="ja-JP" altLang="en-US" sz="1200">
              <a:solidFill>
                <a:schemeClr val="tx1"/>
              </a:solidFill>
            </a:endParaRPr>
          </a:p>
        </p:txBody>
      </p:sp>
      <p:pic>
        <p:nvPicPr>
          <p:cNvPr id="21515" name="図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1588" y="4081463"/>
            <a:ext cx="2141537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テキスト ボックス 22"/>
          <p:cNvSpPr txBox="1"/>
          <p:nvPr/>
        </p:nvSpPr>
        <p:spPr>
          <a:xfrm>
            <a:off x="-15875" y="-11113"/>
            <a:ext cx="1979613" cy="400051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自動車関連分野</a:t>
            </a:r>
          </a:p>
        </p:txBody>
      </p:sp>
      <p:pic>
        <p:nvPicPr>
          <p:cNvPr id="21517" name="図 2"/>
          <p:cNvPicPr>
            <a:picLocks noChangeAspect="1"/>
          </p:cNvPicPr>
          <p:nvPr/>
        </p:nvPicPr>
        <p:blipFill>
          <a:blip r:embed="rId4" cstate="print"/>
          <a:srcRect l="6950" t="9903" r="33443" b="38544"/>
          <a:stretch>
            <a:fillRect/>
          </a:stretch>
        </p:blipFill>
        <p:spPr bwMode="auto">
          <a:xfrm>
            <a:off x="3576638" y="1231900"/>
            <a:ext cx="2274887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8" name="図 3"/>
          <p:cNvPicPr>
            <a:picLocks noChangeAspect="1"/>
          </p:cNvPicPr>
          <p:nvPr/>
        </p:nvPicPr>
        <p:blipFill>
          <a:blip r:embed="rId5" cstate="print"/>
          <a:srcRect l="18015" t="18559" r="23103"/>
          <a:stretch>
            <a:fillRect/>
          </a:stretch>
        </p:blipFill>
        <p:spPr bwMode="auto">
          <a:xfrm>
            <a:off x="6550025" y="1222375"/>
            <a:ext cx="2736850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グループ化 8"/>
          <p:cNvGrpSpPr>
            <a:grpSpLocks/>
          </p:cNvGrpSpPr>
          <p:nvPr/>
        </p:nvGrpSpPr>
        <p:grpSpPr bwMode="auto">
          <a:xfrm>
            <a:off x="546100" y="3957638"/>
            <a:ext cx="4200525" cy="2836862"/>
            <a:chOff x="546363" y="3890869"/>
            <a:chExt cx="4200000" cy="2838095"/>
          </a:xfrm>
        </p:grpSpPr>
        <p:pic>
          <p:nvPicPr>
            <p:cNvPr id="21522" name="図 7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46363" y="3890869"/>
              <a:ext cx="4200000" cy="2838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23" name="図 6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52230" y="4180778"/>
              <a:ext cx="1954950" cy="2108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20" name="テキスト ボックス 16"/>
          <p:cNvSpPr txBox="1">
            <a:spLocks noChangeArrowheads="1"/>
          </p:cNvSpPr>
          <p:nvPr/>
        </p:nvSpPr>
        <p:spPr bwMode="auto">
          <a:xfrm>
            <a:off x="306388" y="3711575"/>
            <a:ext cx="1108075" cy="36988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charset="0"/>
              </a:rPr>
              <a:t>計算結果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222625" y="2778125"/>
            <a:ext cx="2987675" cy="522288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酸素、　</a:t>
            </a:r>
            <a:r>
              <a:rPr lang="ja-JP" altLang="en-US" sz="1400" dirty="0">
                <a:solidFill>
                  <a:srgbClr val="0000FF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窒素、　</a:t>
            </a:r>
            <a:r>
              <a:rPr lang="ja-JP" altLang="en-US" sz="1400" dirty="0">
                <a:solidFill>
                  <a:schemeClr val="bg1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白金、</a:t>
            </a:r>
            <a:endParaRPr lang="en-US" altLang="ja-JP" sz="1400" dirty="0">
              <a:solidFill>
                <a:schemeClr val="bg1">
                  <a:lumMod val="85000"/>
                </a:schemeClr>
              </a:solidFill>
              <a:latin typeface="+mn-lt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FF00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シリコン、　</a:t>
            </a:r>
            <a:r>
              <a:rPr lang="ja-JP" altLang="en-US" sz="11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水素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角丸四角形 28"/>
          <p:cNvSpPr>
            <a:spLocks noChangeArrowheads="1"/>
          </p:cNvSpPr>
          <p:nvPr/>
        </p:nvSpPr>
        <p:spPr bwMode="auto">
          <a:xfrm>
            <a:off x="128588" y="1039813"/>
            <a:ext cx="9623425" cy="2343150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7388" y="836613"/>
            <a:ext cx="1958975" cy="369887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シミュレートモデル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62700" y="2732088"/>
            <a:ext cx="33845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周期的境界条件を課したモデル。便宜上、オントップサイトの</a:t>
            </a: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O</a:t>
            </a: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原子を緑色に変えた。</a:t>
            </a:r>
          </a:p>
        </p:txBody>
      </p:sp>
      <p:sp>
        <p:nvSpPr>
          <p:cNvPr id="23557" name="角丸四角形 18"/>
          <p:cNvSpPr>
            <a:spLocks noChangeArrowheads="1"/>
          </p:cNvSpPr>
          <p:nvPr/>
        </p:nvSpPr>
        <p:spPr bwMode="auto">
          <a:xfrm>
            <a:off x="5570538" y="3454400"/>
            <a:ext cx="4176712" cy="3162300"/>
          </a:xfrm>
          <a:prstGeom prst="roundRect">
            <a:avLst>
              <a:gd name="adj" fmla="val 7403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558" name="Rectangle 18"/>
          <p:cNvSpPr>
            <a:spLocks noChangeArrowheads="1"/>
          </p:cNvSpPr>
          <p:nvPr/>
        </p:nvSpPr>
        <p:spPr bwMode="auto">
          <a:xfrm>
            <a:off x="6426200" y="3484563"/>
            <a:ext cx="1944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559" name="正方形/長方形 2"/>
          <p:cNvSpPr>
            <a:spLocks noChangeArrowheads="1"/>
          </p:cNvSpPr>
          <p:nvPr/>
        </p:nvSpPr>
        <p:spPr bwMode="auto">
          <a:xfrm>
            <a:off x="5681663" y="6054725"/>
            <a:ext cx="395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rgbClr val="000080"/>
                </a:solidFill>
                <a:latin typeface="Arial" charset="0"/>
              </a:rPr>
              <a:t>NO</a:t>
            </a:r>
            <a:r>
              <a:rPr lang="ja-JP" altLang="en-US" sz="1600">
                <a:solidFill>
                  <a:srgbClr val="000080"/>
                </a:solidFill>
                <a:latin typeface="Arial" charset="0"/>
              </a:rPr>
              <a:t>分子が吸着した</a:t>
            </a:r>
            <a:r>
              <a:rPr lang="en-US" altLang="ja-JP" sz="1600">
                <a:solidFill>
                  <a:srgbClr val="000080"/>
                </a:solidFill>
                <a:latin typeface="Arial" charset="0"/>
              </a:rPr>
              <a:t>Pt(111)</a:t>
            </a:r>
            <a:r>
              <a:rPr lang="ja-JP" altLang="en-US" sz="1600">
                <a:solidFill>
                  <a:srgbClr val="000080"/>
                </a:solidFill>
                <a:latin typeface="Arial" charset="0"/>
              </a:rPr>
              <a:t>表面の</a:t>
            </a:r>
            <a:r>
              <a:rPr lang="en-US" altLang="ja-JP" sz="1600">
                <a:solidFill>
                  <a:srgbClr val="000080"/>
                </a:solidFill>
                <a:latin typeface="Arial" charset="0"/>
              </a:rPr>
              <a:t>STM</a:t>
            </a:r>
            <a:r>
              <a:rPr lang="ja-JP" altLang="en-US" sz="1600">
                <a:solidFill>
                  <a:srgbClr val="000080"/>
                </a:solidFill>
                <a:latin typeface="Arial" charset="0"/>
              </a:rPr>
              <a:t>像</a:t>
            </a:r>
            <a:endParaRPr lang="ja-JP" altLang="en-US" sz="1600"/>
          </a:p>
        </p:txBody>
      </p:sp>
      <p:sp>
        <p:nvSpPr>
          <p:cNvPr id="23560" name="正方形/長方形 2"/>
          <p:cNvSpPr>
            <a:spLocks noChangeArrowheads="1"/>
          </p:cNvSpPr>
          <p:nvPr/>
        </p:nvSpPr>
        <p:spPr bwMode="auto">
          <a:xfrm>
            <a:off x="5681663" y="6302375"/>
            <a:ext cx="41735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200">
                <a:solidFill>
                  <a:schemeClr val="tx1"/>
                </a:solidFill>
              </a:rPr>
              <a:t>https://www.jstage.jst.go.jp/article/jvsj2/52/2/52_2_47/_pdf</a:t>
            </a:r>
            <a:endParaRPr lang="ja-JP" altLang="en-US" sz="1200">
              <a:solidFill>
                <a:schemeClr val="tx1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-15875" y="-11113"/>
            <a:ext cx="1979613" cy="400051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自動車関連分野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222625" y="2700338"/>
            <a:ext cx="2987675" cy="523875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rgbClr val="FF0000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酸素、　</a:t>
            </a:r>
            <a:r>
              <a:rPr lang="ja-JP" altLang="en-US" sz="1400" dirty="0">
                <a:solidFill>
                  <a:srgbClr val="0000FF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窒素、　</a:t>
            </a:r>
            <a:r>
              <a:rPr lang="ja-JP" altLang="en-US" sz="1400" dirty="0">
                <a:solidFill>
                  <a:schemeClr val="bg1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白金、</a:t>
            </a:r>
            <a:endParaRPr lang="en-US" altLang="ja-JP" sz="1400" dirty="0">
              <a:solidFill>
                <a:schemeClr val="bg1">
                  <a:lumMod val="85000"/>
                </a:schemeClr>
              </a:solidFill>
              <a:latin typeface="+mn-lt"/>
              <a:ea typeface="ＭＳ Ｐゴシック" panose="020B0600070205080204" pitchFamily="50" charset="-128"/>
            </a:endParaRPr>
          </a:p>
          <a:p>
            <a:pPr>
              <a:defRPr/>
            </a:pPr>
            <a:r>
              <a:rPr lang="ja-JP" altLang="en-US" sz="1400" dirty="0">
                <a:solidFill>
                  <a:srgbClr val="FFFF00"/>
                </a:solidFill>
                <a:latin typeface="+mn-lt"/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シリコン、　</a:t>
            </a:r>
            <a:r>
              <a:rPr lang="ja-JP" altLang="en-US" sz="11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●</a:t>
            </a:r>
            <a:r>
              <a:rPr lang="ja-JP" altLang="en-US" sz="1400" dirty="0">
                <a:solidFill>
                  <a:schemeClr val="bg1">
                    <a:lumMod val="85000"/>
                  </a:schemeClr>
                </a:solidFill>
                <a:latin typeface="+mn-lt"/>
                <a:ea typeface="ＭＳ Ｐゴシック" panose="020B0600070205080204" pitchFamily="50" charset="-128"/>
              </a:rPr>
              <a:t>： 水素</a:t>
            </a:r>
          </a:p>
        </p:txBody>
      </p:sp>
      <p:pic>
        <p:nvPicPr>
          <p:cNvPr id="23563" name="図 1"/>
          <p:cNvPicPr>
            <a:picLocks noChangeAspect="1"/>
          </p:cNvPicPr>
          <p:nvPr/>
        </p:nvPicPr>
        <p:blipFill>
          <a:blip r:embed="rId3" cstate="print"/>
          <a:srcRect t="20671" b="21625"/>
          <a:stretch>
            <a:fillRect/>
          </a:stretch>
        </p:blipFill>
        <p:spPr bwMode="auto">
          <a:xfrm>
            <a:off x="3127375" y="1228725"/>
            <a:ext cx="3178175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グループ化 7"/>
          <p:cNvGrpSpPr>
            <a:grpSpLocks/>
          </p:cNvGrpSpPr>
          <p:nvPr/>
        </p:nvGrpSpPr>
        <p:grpSpPr bwMode="auto">
          <a:xfrm>
            <a:off x="128588" y="4051300"/>
            <a:ext cx="5334000" cy="2251075"/>
            <a:chOff x="128588" y="4293120"/>
            <a:chExt cx="5333333" cy="2251862"/>
          </a:xfrm>
        </p:grpSpPr>
        <p:pic>
          <p:nvPicPr>
            <p:cNvPr id="23570" name="図 4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8588" y="4297363"/>
              <a:ext cx="5333333" cy="2247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1" name="図 5"/>
            <p:cNvPicPr>
              <a:picLocks noChangeAspect="1"/>
            </p:cNvPicPr>
            <p:nvPr/>
          </p:nvPicPr>
          <p:blipFill>
            <a:blip r:embed="rId5" cstate="print"/>
            <a:srcRect l="8047" t="11317" b="4720"/>
            <a:stretch>
              <a:fillRect/>
            </a:stretch>
          </p:blipFill>
          <p:spPr bwMode="auto">
            <a:xfrm>
              <a:off x="1784559" y="4293120"/>
              <a:ext cx="3420853" cy="2114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565" name="図 6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4613" y="1204913"/>
            <a:ext cx="3208337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6" name="図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21450" y="3829050"/>
            <a:ext cx="2185988" cy="21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7" name="タイトル 3"/>
          <p:cNvSpPr>
            <a:spLocks noGrp="1"/>
          </p:cNvSpPr>
          <p:nvPr>
            <p:ph type="title"/>
          </p:nvPr>
        </p:nvSpPr>
        <p:spPr>
          <a:xfrm>
            <a:off x="273050" y="411163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NO/Pt(111)</a:t>
            </a:r>
            <a:r>
              <a:rPr lang="ja-JP" altLang="en-US" dirty="0" smtClean="0"/>
              <a:t>の</a:t>
            </a:r>
            <a:r>
              <a:rPr lang="en-US" altLang="ja-JP" dirty="0" smtClean="0"/>
              <a:t>constant current STM</a:t>
            </a:r>
            <a:r>
              <a:rPr lang="ja-JP" altLang="ja-JP" dirty="0" smtClean="0"/>
              <a:t>像</a:t>
            </a:r>
            <a:endParaRPr lang="ja-JP" altLang="en-US" dirty="0" smtClean="0"/>
          </a:p>
        </p:txBody>
      </p:sp>
      <p:sp>
        <p:nvSpPr>
          <p:cNvPr id="23568" name="テキスト ボックス 16"/>
          <p:cNvSpPr txBox="1">
            <a:spLocks noChangeArrowheads="1"/>
          </p:cNvSpPr>
          <p:nvPr/>
        </p:nvSpPr>
        <p:spPr bwMode="auto">
          <a:xfrm>
            <a:off x="2132013" y="3552825"/>
            <a:ext cx="1108075" cy="36988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charset="0"/>
              </a:rPr>
              <a:t>計算結果</a:t>
            </a:r>
          </a:p>
        </p:txBody>
      </p:sp>
      <p:sp>
        <p:nvSpPr>
          <p:cNvPr id="29" name="テキスト ボックス 14"/>
          <p:cNvSpPr txBox="1">
            <a:spLocks noChangeArrowheads="1"/>
          </p:cNvSpPr>
          <p:nvPr/>
        </p:nvSpPr>
        <p:spPr bwMode="auto">
          <a:xfrm>
            <a:off x="339725" y="1292225"/>
            <a:ext cx="2597150" cy="18161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Si</a:t>
            </a:r>
            <a:r>
              <a:rPr lang="en-US" altLang="ja-JP" sz="1400" baseline="-25000" dirty="0">
                <a:solidFill>
                  <a:srgbClr val="000000"/>
                </a:solidFill>
                <a:latin typeface="Arial"/>
              </a:rPr>
              <a:t>4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H</a:t>
            </a:r>
            <a:r>
              <a:rPr lang="en-US" altLang="ja-JP" sz="1400" baseline="-25000" dirty="0">
                <a:solidFill>
                  <a:srgbClr val="000000"/>
                </a:solidFill>
                <a:latin typeface="Arial"/>
              </a:rPr>
              <a:t>9</a:t>
            </a: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探針</a:t>
            </a:r>
            <a:endParaRPr lang="en-US" altLang="ja-JP" sz="14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試料： 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NO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分子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が吸着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　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　　　した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Pt(111)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表面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35</a:t>
            </a: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ja-JP" sz="1400" dirty="0" smtClean="0">
                <a:solidFill>
                  <a:srgbClr val="000000"/>
                </a:solidFill>
              </a:rPr>
              <a:t>Å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x 20 </a:t>
            </a:r>
            <a:r>
              <a:rPr lang="en-US" altLang="ja-JP" sz="14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endParaRPr lang="en-US" altLang="ja-JP" sz="1400" dirty="0" smtClean="0">
              <a:solidFill>
                <a:srgbClr val="000000"/>
              </a:solidFill>
              <a:latin typeface="Arial"/>
            </a:endParaRP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　</a:t>
            </a: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　　　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Constant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current STM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探針バイアス：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+1.0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V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0.5 </a:t>
            </a:r>
            <a:r>
              <a:rPr lang="en-US" altLang="ja-JP" sz="14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40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15323</TotalTime>
  <Words>144</Words>
  <Application>Microsoft Office PowerPoint</Application>
  <PresentationFormat>A4 210 x 297 mm</PresentationFormat>
  <Paragraphs>40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【DFTB】NO/Pt(111)のconstant current STM像</vt:lpstr>
      <vt:lpstr>【DFTB】NO/Pt(111)のconstant current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2016-10-05T06:11:43Z</dcterms:modified>
</cp:coreProperties>
</file>