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25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 varScale="1">
        <p:scale>
          <a:sx n="49" d="100"/>
          <a:sy n="49" d="100"/>
        </p:scale>
        <p:origin x="288" y="5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5219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DFTB_ConstCurrentSTM_Inorganic_009a</a:t>
            </a:r>
            <a:r>
              <a:rPr lang="en-US" altLang="ja-JP" dirty="0" smtClean="0"/>
              <a:t> </a:t>
            </a:r>
            <a:endParaRPr lang="en-US" altLang="ja-JP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DFTB_ConstCurrentSTM_Inorganic_009b</a:t>
            </a:r>
            <a:r>
              <a:rPr lang="en-US" altLang="ja-JP" smtClean="0"/>
              <a:t> </a:t>
            </a:r>
          </a:p>
          <a:p>
            <a:endParaRPr lang="en-US" altLang="ja-JP" dirty="0" smtClean="0"/>
          </a:p>
        </p:txBody>
      </p:sp>
      <p:sp>
        <p:nvSpPr>
          <p:cNvPr id="265220" name="スライド番号プレースホルダー 3"/>
          <p:cNvSpPr txBox="1">
            <a:spLocks noGrp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4" tIns="49493" rIns="98984" bIns="49493" anchor="b"/>
          <a:lstStyle>
            <a:lvl1pPr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2950" indent="-28575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430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002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574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5146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718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4290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8862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8D98382-57F1-4998-9DF3-4DFAAC10F94F}" type="slidenum">
              <a:rPr lang="en-US" altLang="ja-JP" sz="1300"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 sz="1300"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0050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タイトル 5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sz="2000" dirty="0" smtClean="0"/>
              <a:t>【DFTB】 GaAs(100)</a:t>
            </a:r>
            <a:r>
              <a:rPr lang="ja-JP" altLang="en-US" sz="2000" dirty="0" smtClean="0"/>
              <a:t>結晶表面の欠陥の</a:t>
            </a:r>
            <a:r>
              <a:rPr lang="en-US" altLang="ja-JP" sz="2000" dirty="0" smtClean="0"/>
              <a:t>constant current STM</a:t>
            </a:r>
            <a:r>
              <a:rPr lang="ja-JP" altLang="en-US" sz="2000" dirty="0" smtClean="0"/>
              <a:t>シミュレーション</a:t>
            </a:r>
          </a:p>
        </p:txBody>
      </p:sp>
      <p:sp>
        <p:nvSpPr>
          <p:cNvPr id="264195" name="AutoShape 3"/>
          <p:cNvSpPr>
            <a:spLocks noChangeArrowheads="1"/>
          </p:cNvSpPr>
          <p:nvPr/>
        </p:nvSpPr>
        <p:spPr bwMode="auto">
          <a:xfrm>
            <a:off x="304800" y="1981200"/>
            <a:ext cx="9256713" cy="4106863"/>
          </a:xfrm>
          <a:prstGeom prst="roundRect">
            <a:avLst>
              <a:gd name="adj" fmla="val 3481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grpSp>
        <p:nvGrpSpPr>
          <p:cNvPr id="264196" name="Group 21"/>
          <p:cNvGrpSpPr>
            <a:grpSpLocks/>
          </p:cNvGrpSpPr>
          <p:nvPr/>
        </p:nvGrpSpPr>
        <p:grpSpPr bwMode="auto">
          <a:xfrm>
            <a:off x="538163" y="838200"/>
            <a:ext cx="1676400" cy="914400"/>
            <a:chOff x="384" y="1152"/>
            <a:chExt cx="1584" cy="792"/>
          </a:xfrm>
        </p:grpSpPr>
        <p:pic>
          <p:nvPicPr>
            <p:cNvPr id="264229" name="Picture 2" descr="remove1Ga_sample-ti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1" t="28917" r="4440" b="14217"/>
            <a:stretch>
              <a:fillRect/>
            </a:stretch>
          </p:blipFill>
          <p:spPr bwMode="auto">
            <a:xfrm>
              <a:off x="384" y="1152"/>
              <a:ext cx="1584" cy="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4230" name="Oval 19"/>
            <p:cNvSpPr>
              <a:spLocks noChangeAspect="1" noChangeArrowheads="1"/>
            </p:cNvSpPr>
            <p:nvPr/>
          </p:nvSpPr>
          <p:spPr bwMode="auto">
            <a:xfrm>
              <a:off x="1061" y="1205"/>
              <a:ext cx="91" cy="91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64231" name="Oval 20"/>
            <p:cNvSpPr>
              <a:spLocks noChangeAspect="1" noChangeArrowheads="1"/>
            </p:cNvSpPr>
            <p:nvPr/>
          </p:nvSpPr>
          <p:spPr bwMode="auto">
            <a:xfrm>
              <a:off x="1253" y="1296"/>
              <a:ext cx="91" cy="91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264197" name="Text Box 6"/>
          <p:cNvSpPr txBox="1">
            <a:spLocks noChangeArrowheads="1"/>
          </p:cNvSpPr>
          <p:nvPr/>
        </p:nvSpPr>
        <p:spPr bwMode="auto">
          <a:xfrm>
            <a:off x="2595563" y="914400"/>
            <a:ext cx="2286000" cy="87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>
            <a:lvl1pPr marL="398463" indent="-398463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6254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探針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:Si</a:t>
            </a:r>
            <a:r>
              <a:rPr lang="en-US" altLang="ja-JP" sz="14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H</a:t>
            </a:r>
            <a:r>
              <a:rPr lang="en-US" altLang="ja-JP" sz="14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9</a:t>
            </a:r>
          </a:p>
          <a:p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試料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:GaAs(100)</a:t>
            </a: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表面の</a:t>
            </a:r>
            <a:b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最表面から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Ga</a:t>
            </a: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原子を</a:t>
            </a:r>
            <a:b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つ除去したモデル</a:t>
            </a:r>
          </a:p>
        </p:txBody>
      </p:sp>
      <p:sp>
        <p:nvSpPr>
          <p:cNvPr id="264198" name="Text Box 7"/>
          <p:cNvSpPr txBox="1">
            <a:spLocks noChangeArrowheads="1"/>
          </p:cNvSpPr>
          <p:nvPr/>
        </p:nvSpPr>
        <p:spPr bwMode="auto">
          <a:xfrm>
            <a:off x="284163" y="1509713"/>
            <a:ext cx="328612" cy="312737"/>
          </a:xfrm>
          <a:prstGeom prst="rect">
            <a:avLst/>
          </a:prstGeom>
          <a:solidFill>
            <a:schemeClr val="tx1"/>
          </a:solidFill>
          <a:ln w="9525">
            <a:solidFill>
              <a:srgbClr val="FF99CC"/>
            </a:solidFill>
            <a:miter lim="800000"/>
            <a:headEnd/>
            <a:tailEnd/>
          </a:ln>
        </p:spPr>
        <p:txBody>
          <a:bodyPr wrap="none" lIns="36000" tIns="18000" rIns="36000" bIns="18000">
            <a:spAutoFit/>
          </a:bodyPr>
          <a:lstStyle/>
          <a:p>
            <a:pPr algn="ctr"/>
            <a:r>
              <a:rPr lang="en-US" altLang="ja-JP">
                <a:solidFill>
                  <a:srgbClr val="FF99CC"/>
                </a:solidFill>
              </a:rPr>
              <a:t>Ga</a:t>
            </a:r>
          </a:p>
        </p:txBody>
      </p:sp>
      <p:sp>
        <p:nvSpPr>
          <p:cNvPr id="33" name="Text Box 8"/>
          <p:cNvSpPr txBox="1">
            <a:spLocks noChangeArrowheads="1"/>
          </p:cNvSpPr>
          <p:nvPr/>
        </p:nvSpPr>
        <p:spPr bwMode="auto">
          <a:xfrm>
            <a:off x="2222500" y="900113"/>
            <a:ext cx="295275" cy="31273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993366"/>
            </a:solidFill>
            <a:miter lim="800000"/>
            <a:headEnd/>
            <a:tailEnd/>
          </a:ln>
          <a:effectLst/>
        </p:spPr>
        <p:txBody>
          <a:bodyPr wrap="none" lIns="36000" tIns="18000" rIns="36000" bIns="18000">
            <a:spAutoFit/>
          </a:bodyPr>
          <a:lstStyle/>
          <a:p>
            <a:pPr algn="ctr">
              <a:defRPr/>
            </a:pPr>
            <a:r>
              <a:rPr lang="en-US" altLang="ja-JP">
                <a:solidFill>
                  <a:srgbClr val="993366"/>
                </a:solidFill>
              </a:rPr>
              <a:t>As</a:t>
            </a:r>
          </a:p>
        </p:txBody>
      </p:sp>
      <p:grpSp>
        <p:nvGrpSpPr>
          <p:cNvPr id="264200" name="グループ化 1"/>
          <p:cNvGrpSpPr>
            <a:grpSpLocks/>
          </p:cNvGrpSpPr>
          <p:nvPr/>
        </p:nvGrpSpPr>
        <p:grpSpPr bwMode="auto">
          <a:xfrm>
            <a:off x="3962400" y="4868863"/>
            <a:ext cx="1960563" cy="1169987"/>
            <a:chOff x="3962400" y="4795838"/>
            <a:chExt cx="1960563" cy="1169551"/>
          </a:xfrm>
        </p:grpSpPr>
        <p:sp>
          <p:nvSpPr>
            <p:cNvPr id="264227" name="Text Box 10"/>
            <p:cNvSpPr txBox="1">
              <a:spLocks noChangeArrowheads="1"/>
            </p:cNvSpPr>
            <p:nvPr/>
          </p:nvSpPr>
          <p:spPr bwMode="auto">
            <a:xfrm>
              <a:off x="3962400" y="4795838"/>
              <a:ext cx="1960563" cy="1155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defTabSz="7239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18240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2812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27384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1956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r>
                <a:rPr lang="ja-JP" altLang="en-US" sz="1400">
                  <a:solidFill>
                    <a:schemeClr val="tx1"/>
                  </a:solidFill>
                  <a:latin typeface="Arial" panose="020B0604020202020204" pitchFamily="34" charset="0"/>
                </a:rPr>
                <a:t>シミュレーション結果</a:t>
              </a:r>
            </a:p>
            <a:p>
              <a:r>
                <a:rPr lang="en-US" altLang="ja-JP" sz="1400">
                  <a:solidFill>
                    <a:schemeClr val="tx1"/>
                  </a:solidFill>
                  <a:latin typeface="Arial" panose="020B0604020202020204" pitchFamily="34" charset="0"/>
                </a:rPr>
                <a:t>constant current </a:t>
              </a:r>
              <a:r>
                <a:rPr lang="ja-JP" altLang="en-US" sz="1400">
                  <a:solidFill>
                    <a:schemeClr val="tx1"/>
                  </a:solidFill>
                  <a:latin typeface="Arial" panose="020B0604020202020204" pitchFamily="34" charset="0"/>
                </a:rPr>
                <a:t>モード</a:t>
              </a:r>
            </a:p>
            <a:p>
              <a:r>
                <a:rPr lang="ja-JP" altLang="en-US" sz="1400">
                  <a:solidFill>
                    <a:schemeClr val="tx1"/>
                  </a:solidFill>
                  <a:latin typeface="Arial" panose="020B0604020202020204" pitchFamily="34" charset="0"/>
                </a:rPr>
                <a:t>電流値：	</a:t>
              </a:r>
            </a:p>
            <a:p>
              <a:r>
                <a:rPr lang="ja-JP" altLang="en-US" sz="1400">
                  <a:solidFill>
                    <a:schemeClr val="tx1"/>
                  </a:solidFill>
                  <a:latin typeface="Arial" panose="020B0604020202020204" pitchFamily="34" charset="0"/>
                </a:rPr>
                <a:t>探針バイアス：	</a:t>
              </a:r>
            </a:p>
            <a:p>
              <a:r>
                <a:rPr lang="ja-JP" altLang="en-US" sz="1400">
                  <a:solidFill>
                    <a:schemeClr val="tx1"/>
                  </a:solidFill>
                  <a:latin typeface="Arial" panose="020B0604020202020204" pitchFamily="34" charset="0"/>
                </a:rPr>
                <a:t>範囲：	</a:t>
              </a:r>
            </a:p>
          </p:txBody>
        </p:sp>
        <p:sp>
          <p:nvSpPr>
            <p:cNvPr id="264228" name="Text Box 11"/>
            <p:cNvSpPr txBox="1">
              <a:spLocks noChangeArrowheads="1"/>
            </p:cNvSpPr>
            <p:nvPr/>
          </p:nvSpPr>
          <p:spPr bwMode="auto">
            <a:xfrm>
              <a:off x="4448930" y="4795838"/>
              <a:ext cx="1469436" cy="11695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rIns="18000">
              <a:spAutoFit/>
            </a:bodyPr>
            <a:lstStyle>
              <a:lvl1pPr defTabSz="723900">
                <a:tabLst>
                  <a:tab pos="1430338" algn="l"/>
                </a:tabLs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defTabSz="723900">
                <a:tabLst>
                  <a:tab pos="1430338" algn="l"/>
                </a:tabLs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defTabSz="723900">
                <a:tabLst>
                  <a:tab pos="1430338" algn="l"/>
                </a:tabLs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defTabSz="723900">
                <a:tabLst>
                  <a:tab pos="1430338" algn="l"/>
                </a:tabLs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defTabSz="723900">
                <a:tabLst>
                  <a:tab pos="1430338" algn="l"/>
                </a:tabLs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18240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430338" algn="l"/>
                </a:tabLs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2812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430338" algn="l"/>
                </a:tabLs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27384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430338" algn="l"/>
                </a:tabLs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195638" indent="461963" defTabSz="7239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430338" algn="l"/>
                </a:tabLs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r"/>
              <a:endParaRPr lang="en-US" altLang="ja-JP" sz="1400">
                <a:solidFill>
                  <a:schemeClr val="tx1"/>
                </a:solidFill>
                <a:latin typeface="Arial" panose="020B0604020202020204" pitchFamily="34" charset="0"/>
              </a:endParaRPr>
            </a:p>
            <a:p>
              <a:pPr algn="r"/>
              <a:endParaRPr lang="en-US" altLang="ja-JP" sz="1400">
                <a:solidFill>
                  <a:schemeClr val="tx1"/>
                </a:solidFill>
                <a:latin typeface="Arial" panose="020B0604020202020204" pitchFamily="34" charset="0"/>
              </a:endParaRPr>
            </a:p>
            <a:p>
              <a:pPr algn="r"/>
              <a:r>
                <a:rPr lang="en-US" altLang="ja-JP" sz="1400">
                  <a:solidFill>
                    <a:schemeClr val="tx1"/>
                  </a:solidFill>
                  <a:latin typeface="Arial" panose="020B0604020202020204" pitchFamily="34" charset="0"/>
                </a:rPr>
                <a:t>10,000[nA]</a:t>
              </a:r>
            </a:p>
            <a:p>
              <a:pPr algn="r"/>
              <a:r>
                <a:rPr lang="en-US" altLang="ja-JP" sz="1400">
                  <a:solidFill>
                    <a:schemeClr val="tx1"/>
                  </a:solidFill>
                  <a:latin typeface="Arial" panose="020B0604020202020204" pitchFamily="34" charset="0"/>
                </a:rPr>
                <a:t>1.0[V]</a:t>
              </a:r>
            </a:p>
            <a:p>
              <a:pPr algn="r"/>
              <a:r>
                <a:rPr lang="en-US" altLang="ja-JP" sz="1400">
                  <a:solidFill>
                    <a:schemeClr val="tx1"/>
                  </a:solidFill>
                  <a:latin typeface="Arial" panose="020B0604020202020204" pitchFamily="34" charset="0"/>
                </a:rPr>
                <a:t>17.0[Å]×17.0[Å]</a:t>
              </a:r>
            </a:p>
          </p:txBody>
        </p:sp>
      </p:grpSp>
      <p:cxnSp>
        <p:nvCxnSpPr>
          <p:cNvPr id="264201" name="AutoShape 13"/>
          <p:cNvCxnSpPr>
            <a:cxnSpLocks noChangeShapeType="1"/>
            <a:stCxn id="264198" idx="0"/>
            <a:endCxn id="264230" idx="2"/>
          </p:cNvCxnSpPr>
          <p:nvPr/>
        </p:nvCxnSpPr>
        <p:spPr bwMode="auto">
          <a:xfrm rot="5400000" flipH="1" flipV="1">
            <a:off x="573087" y="828676"/>
            <a:ext cx="557213" cy="804862"/>
          </a:xfrm>
          <a:prstGeom prst="bentConnector2">
            <a:avLst/>
          </a:prstGeom>
          <a:noFill/>
          <a:ln w="9525">
            <a:solidFill>
              <a:srgbClr val="FF99CC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4202" name="AutoShape 15"/>
          <p:cNvCxnSpPr>
            <a:cxnSpLocks noChangeShapeType="1"/>
            <a:stCxn id="33" idx="1"/>
            <a:endCxn id="264231" idx="6"/>
          </p:cNvCxnSpPr>
          <p:nvPr/>
        </p:nvCxnSpPr>
        <p:spPr bwMode="auto">
          <a:xfrm rot="10800000" flipV="1">
            <a:off x="1554163" y="1057275"/>
            <a:ext cx="668337" cy="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993366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4203" name="Group 29"/>
          <p:cNvGrpSpPr>
            <a:grpSpLocks/>
          </p:cNvGrpSpPr>
          <p:nvPr/>
        </p:nvGrpSpPr>
        <p:grpSpPr bwMode="auto">
          <a:xfrm>
            <a:off x="5213350" y="868363"/>
            <a:ext cx="1676400" cy="914400"/>
            <a:chOff x="240" y="768"/>
            <a:chExt cx="2064" cy="1117"/>
          </a:xfrm>
        </p:grpSpPr>
        <p:pic>
          <p:nvPicPr>
            <p:cNvPr id="264224" name="Picture 30" descr="capture_sample_tip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01" t="28885" r="6541" b="13344"/>
            <a:stretch>
              <a:fillRect/>
            </a:stretch>
          </p:blipFill>
          <p:spPr bwMode="auto">
            <a:xfrm>
              <a:off x="240" y="768"/>
              <a:ext cx="2064" cy="1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4225" name="Oval 31"/>
            <p:cNvSpPr>
              <a:spLocks noChangeArrowheads="1"/>
            </p:cNvSpPr>
            <p:nvPr/>
          </p:nvSpPr>
          <p:spPr bwMode="auto">
            <a:xfrm>
              <a:off x="1056" y="912"/>
              <a:ext cx="96" cy="96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64226" name="Oval 32"/>
            <p:cNvSpPr>
              <a:spLocks noChangeArrowheads="1"/>
            </p:cNvSpPr>
            <p:nvPr/>
          </p:nvSpPr>
          <p:spPr bwMode="auto">
            <a:xfrm>
              <a:off x="1344" y="1056"/>
              <a:ext cx="96" cy="96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43" name="Text Box 33"/>
          <p:cNvSpPr txBox="1">
            <a:spLocks noChangeArrowheads="1"/>
          </p:cNvSpPr>
          <p:nvPr/>
        </p:nvSpPr>
        <p:spPr bwMode="auto">
          <a:xfrm>
            <a:off x="6973888" y="990600"/>
            <a:ext cx="296862" cy="31273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993366"/>
            </a:solidFill>
            <a:miter lim="800000"/>
            <a:headEnd/>
            <a:tailEnd/>
          </a:ln>
          <a:effectLst/>
        </p:spPr>
        <p:txBody>
          <a:bodyPr wrap="none" lIns="36000" tIns="18000" rIns="36000" bIns="18000">
            <a:spAutoFit/>
          </a:bodyPr>
          <a:lstStyle/>
          <a:p>
            <a:pPr algn="ctr">
              <a:defRPr/>
            </a:pPr>
            <a:r>
              <a:rPr lang="en-US" altLang="ja-JP">
                <a:solidFill>
                  <a:srgbClr val="993366"/>
                </a:solidFill>
              </a:rPr>
              <a:t>As</a:t>
            </a:r>
          </a:p>
        </p:txBody>
      </p:sp>
      <p:cxnSp>
        <p:nvCxnSpPr>
          <p:cNvPr id="264205" name="AutoShape 34"/>
          <p:cNvCxnSpPr>
            <a:cxnSpLocks noChangeShapeType="1"/>
            <a:stCxn id="264214" idx="0"/>
            <a:endCxn id="264225" idx="2"/>
          </p:cNvCxnSpPr>
          <p:nvPr/>
        </p:nvCxnSpPr>
        <p:spPr bwMode="auto">
          <a:xfrm rot="5400000" flipH="1" flipV="1">
            <a:off x="5276056" y="908844"/>
            <a:ext cx="484188" cy="717550"/>
          </a:xfrm>
          <a:prstGeom prst="bentConnector2">
            <a:avLst/>
          </a:prstGeom>
          <a:noFill/>
          <a:ln w="9525">
            <a:solidFill>
              <a:srgbClr val="FF99CC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4206" name="AutoShape 35"/>
          <p:cNvCxnSpPr>
            <a:cxnSpLocks noChangeShapeType="1"/>
            <a:stCxn id="43" idx="1"/>
            <a:endCxn id="264226" idx="6"/>
          </p:cNvCxnSpPr>
          <p:nvPr/>
        </p:nvCxnSpPr>
        <p:spPr bwMode="auto">
          <a:xfrm rot="10800000">
            <a:off x="6188075" y="1143000"/>
            <a:ext cx="785813" cy="476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993366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4207" name="Group 48"/>
          <p:cNvGrpSpPr>
            <a:grpSpLocks/>
          </p:cNvGrpSpPr>
          <p:nvPr/>
        </p:nvGrpSpPr>
        <p:grpSpPr bwMode="auto">
          <a:xfrm>
            <a:off x="5213350" y="2057400"/>
            <a:ext cx="3886200" cy="2781300"/>
            <a:chOff x="2976" y="1813"/>
            <a:chExt cx="2448" cy="1752"/>
          </a:xfrm>
        </p:grpSpPr>
        <p:pic>
          <p:nvPicPr>
            <p:cNvPr id="264220" name="Picture 24" descr="GaAs331_defect_17x17(34x34)_1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3" t="7219" b="4836"/>
            <a:stretch>
              <a:fillRect/>
            </a:stretch>
          </p:blipFill>
          <p:spPr bwMode="auto">
            <a:xfrm>
              <a:off x="2976" y="1813"/>
              <a:ext cx="2448" cy="1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4221" name="Picture 25" descr="capture_17x17_02Et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48" t="-549" b="7527"/>
            <a:stretch>
              <a:fillRect/>
            </a:stretch>
          </p:blipFill>
          <p:spPr bwMode="auto">
            <a:xfrm>
              <a:off x="3312" y="1992"/>
              <a:ext cx="1694" cy="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4222" name="Oval 26"/>
            <p:cNvSpPr>
              <a:spLocks noChangeArrowheads="1"/>
            </p:cNvSpPr>
            <p:nvPr/>
          </p:nvSpPr>
          <p:spPr bwMode="auto">
            <a:xfrm>
              <a:off x="3456" y="2128"/>
              <a:ext cx="56" cy="63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64223" name="Oval 27"/>
            <p:cNvSpPr>
              <a:spLocks noChangeArrowheads="1"/>
            </p:cNvSpPr>
            <p:nvPr/>
          </p:nvSpPr>
          <p:spPr bwMode="auto">
            <a:xfrm>
              <a:off x="3723" y="2129"/>
              <a:ext cx="57" cy="63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grpSp>
        <p:nvGrpSpPr>
          <p:cNvPr id="264208" name="Group 43"/>
          <p:cNvGrpSpPr>
            <a:grpSpLocks/>
          </p:cNvGrpSpPr>
          <p:nvPr/>
        </p:nvGrpSpPr>
        <p:grpSpPr bwMode="auto">
          <a:xfrm>
            <a:off x="614363" y="2074863"/>
            <a:ext cx="3886200" cy="2781300"/>
            <a:chOff x="288" y="1824"/>
            <a:chExt cx="2448" cy="1752"/>
          </a:xfrm>
        </p:grpSpPr>
        <p:pic>
          <p:nvPicPr>
            <p:cNvPr id="264216" name="Picture 37" descr="remove1Ga_17x17(34x34)_1e4nA_1V_stm_topo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3" t="6665" b="5411"/>
            <a:stretch>
              <a:fillRect/>
            </a:stretch>
          </p:blipFill>
          <p:spPr bwMode="auto">
            <a:xfrm>
              <a:off x="288" y="1824"/>
              <a:ext cx="2448" cy="1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4217" name="Picture 16" descr="capture_17x17_05t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72" t="-1097" b="6979"/>
            <a:stretch>
              <a:fillRect/>
            </a:stretch>
          </p:blipFill>
          <p:spPr bwMode="auto">
            <a:xfrm>
              <a:off x="623" y="2010"/>
              <a:ext cx="1713" cy="1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4218" name="Oval 18"/>
            <p:cNvSpPr>
              <a:spLocks noChangeAspect="1" noChangeArrowheads="1"/>
            </p:cNvSpPr>
            <p:nvPr/>
          </p:nvSpPr>
          <p:spPr bwMode="auto">
            <a:xfrm>
              <a:off x="1041" y="2154"/>
              <a:ext cx="57" cy="59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64219" name="Oval 17"/>
            <p:cNvSpPr>
              <a:spLocks noChangeAspect="1" noChangeArrowheads="1"/>
            </p:cNvSpPr>
            <p:nvPr/>
          </p:nvSpPr>
          <p:spPr bwMode="auto">
            <a:xfrm>
              <a:off x="779" y="2160"/>
              <a:ext cx="58" cy="59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cxnSp>
        <p:nvCxnSpPr>
          <p:cNvPr id="264209" name="AutoShape 42"/>
          <p:cNvCxnSpPr>
            <a:cxnSpLocks noChangeShapeType="1"/>
            <a:stCxn id="264198" idx="2"/>
            <a:endCxn id="264219" idx="2"/>
          </p:cNvCxnSpPr>
          <p:nvPr/>
        </p:nvCxnSpPr>
        <p:spPr bwMode="auto">
          <a:xfrm rot="16200000" flipH="1">
            <a:off x="504825" y="1766888"/>
            <a:ext cx="833438" cy="944562"/>
          </a:xfrm>
          <a:prstGeom prst="bentConnector2">
            <a:avLst/>
          </a:prstGeom>
          <a:noFill/>
          <a:ln w="9525">
            <a:solidFill>
              <a:srgbClr val="FF99CC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4210" name="AutoShape 44"/>
          <p:cNvCxnSpPr>
            <a:cxnSpLocks noChangeShapeType="1"/>
            <a:stCxn id="33" idx="2"/>
            <a:endCxn id="264218" idx="6"/>
          </p:cNvCxnSpPr>
          <p:nvPr/>
        </p:nvCxnSpPr>
        <p:spPr bwMode="auto">
          <a:xfrm rot="5400000">
            <a:off x="1418431" y="1694657"/>
            <a:ext cx="1433513" cy="469900"/>
          </a:xfrm>
          <a:prstGeom prst="bentConnector2">
            <a:avLst/>
          </a:prstGeom>
          <a:noFill/>
          <a:ln w="9525">
            <a:solidFill>
              <a:srgbClr val="993366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4211" name="AutoShape 46"/>
          <p:cNvCxnSpPr>
            <a:cxnSpLocks noChangeShapeType="1"/>
            <a:stCxn id="264214" idx="2"/>
            <a:endCxn id="264222" idx="2"/>
          </p:cNvCxnSpPr>
          <p:nvPr/>
        </p:nvCxnSpPr>
        <p:spPr bwMode="auto">
          <a:xfrm rot="16200000" flipH="1">
            <a:off x="5174456" y="1807369"/>
            <a:ext cx="785813" cy="815975"/>
          </a:xfrm>
          <a:prstGeom prst="bentConnector2">
            <a:avLst/>
          </a:prstGeom>
          <a:noFill/>
          <a:ln w="9525">
            <a:solidFill>
              <a:srgbClr val="FF99CC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4212" name="AutoShape 47"/>
          <p:cNvCxnSpPr>
            <a:cxnSpLocks noChangeShapeType="1"/>
            <a:stCxn id="43" idx="2"/>
            <a:endCxn id="264223" idx="6"/>
          </p:cNvCxnSpPr>
          <p:nvPr/>
        </p:nvCxnSpPr>
        <p:spPr bwMode="auto">
          <a:xfrm rot="5400000">
            <a:off x="6152357" y="1640681"/>
            <a:ext cx="1306512" cy="631825"/>
          </a:xfrm>
          <a:prstGeom prst="bentConnector2">
            <a:avLst/>
          </a:prstGeom>
          <a:noFill/>
          <a:ln w="9525">
            <a:solidFill>
              <a:srgbClr val="993366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4213" name="Text Box 49"/>
          <p:cNvSpPr txBox="1">
            <a:spLocks noChangeArrowheads="1"/>
          </p:cNvSpPr>
          <p:nvPr/>
        </p:nvSpPr>
        <p:spPr bwMode="auto">
          <a:xfrm>
            <a:off x="7410450" y="879475"/>
            <a:ext cx="2222500" cy="87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>
            <a:lvl1pPr marL="398463" indent="-398463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6254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探針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:Si</a:t>
            </a:r>
            <a:r>
              <a:rPr lang="en-US" altLang="ja-JP" sz="14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H</a:t>
            </a:r>
            <a:r>
              <a:rPr lang="en-US" altLang="ja-JP" sz="14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9</a:t>
            </a:r>
          </a:p>
          <a:p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試料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:GaAs(100)</a:t>
            </a: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表面の</a:t>
            </a:r>
            <a:b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最表面から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Ga</a:t>
            </a: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原子を</a:t>
            </a:r>
            <a:b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5</a:t>
            </a: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つ除去したモデル</a:t>
            </a:r>
          </a:p>
        </p:txBody>
      </p:sp>
      <p:sp>
        <p:nvSpPr>
          <p:cNvPr id="264214" name="Text Box 28"/>
          <p:cNvSpPr txBox="1">
            <a:spLocks noChangeArrowheads="1"/>
          </p:cNvSpPr>
          <p:nvPr/>
        </p:nvSpPr>
        <p:spPr bwMode="auto">
          <a:xfrm>
            <a:off x="4995863" y="1509713"/>
            <a:ext cx="328612" cy="312737"/>
          </a:xfrm>
          <a:prstGeom prst="rect">
            <a:avLst/>
          </a:prstGeom>
          <a:solidFill>
            <a:schemeClr val="tx1"/>
          </a:solidFill>
          <a:ln w="9525">
            <a:solidFill>
              <a:srgbClr val="FF99CC"/>
            </a:solidFill>
            <a:miter lim="800000"/>
            <a:headEnd/>
            <a:tailEnd/>
          </a:ln>
        </p:spPr>
        <p:txBody>
          <a:bodyPr wrap="none" lIns="36000" tIns="18000" rIns="36000" bIns="18000">
            <a:spAutoFit/>
          </a:bodyPr>
          <a:lstStyle/>
          <a:p>
            <a:pPr algn="ctr"/>
            <a:r>
              <a:rPr lang="en-US" altLang="ja-JP">
                <a:solidFill>
                  <a:srgbClr val="FF99CC"/>
                </a:solidFill>
              </a:rPr>
              <a:t>Ga</a:t>
            </a:r>
          </a:p>
        </p:txBody>
      </p:sp>
      <p:sp>
        <p:nvSpPr>
          <p:cNvPr id="264215" name="Text Box 50"/>
          <p:cNvSpPr txBox="1">
            <a:spLocks noChangeArrowheads="1"/>
          </p:cNvSpPr>
          <p:nvPr/>
        </p:nvSpPr>
        <p:spPr bwMode="auto">
          <a:xfrm>
            <a:off x="1554163" y="6278563"/>
            <a:ext cx="70961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>
                <a:solidFill>
                  <a:schemeClr val="tx1"/>
                </a:solidFill>
              </a:rPr>
              <a:t>最表面から</a:t>
            </a:r>
            <a:r>
              <a:rPr lang="en-US" altLang="ja-JP">
                <a:solidFill>
                  <a:schemeClr val="tx1"/>
                </a:solidFill>
              </a:rPr>
              <a:t>Ga</a:t>
            </a:r>
            <a:r>
              <a:rPr lang="ja-JP" altLang="en-US">
                <a:solidFill>
                  <a:schemeClr val="tx1"/>
                </a:solidFill>
              </a:rPr>
              <a:t>原子を</a:t>
            </a:r>
            <a:r>
              <a:rPr lang="en-US" altLang="ja-JP">
                <a:solidFill>
                  <a:schemeClr val="tx1"/>
                </a:solidFill>
              </a:rPr>
              <a:t>5</a:t>
            </a:r>
            <a:r>
              <a:rPr lang="ja-JP" altLang="en-US">
                <a:solidFill>
                  <a:schemeClr val="tx1"/>
                </a:solidFill>
              </a:rPr>
              <a:t>つ除去すると、第</a:t>
            </a:r>
            <a:r>
              <a:rPr lang="en-US" altLang="ja-JP">
                <a:solidFill>
                  <a:schemeClr val="tx1"/>
                </a:solidFill>
              </a:rPr>
              <a:t>2</a:t>
            </a:r>
            <a:r>
              <a:rPr lang="ja-JP" altLang="en-US">
                <a:solidFill>
                  <a:schemeClr val="tx1"/>
                </a:solidFill>
              </a:rPr>
              <a:t>層目の</a:t>
            </a:r>
            <a:r>
              <a:rPr lang="en-US" altLang="ja-JP">
                <a:solidFill>
                  <a:schemeClr val="tx1"/>
                </a:solidFill>
              </a:rPr>
              <a:t>As</a:t>
            </a:r>
            <a:r>
              <a:rPr lang="ja-JP" altLang="en-US">
                <a:solidFill>
                  <a:schemeClr val="tx1"/>
                </a:solidFill>
              </a:rPr>
              <a:t>原子の凹凸が見える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14403</TotalTime>
  <Words>76</Words>
  <Application>Microsoft Office PowerPoint</Application>
  <PresentationFormat>A4 210 x 297 mm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ＭＳ Ｐ明朝</vt:lpstr>
      <vt:lpstr>Arial</vt:lpstr>
      <vt:lpstr>Calibri</vt:lpstr>
      <vt:lpstr>デザインの設定</vt:lpstr>
      <vt:lpstr>1_標準デザイン</vt:lpstr>
      <vt:lpstr>【DFTB】 GaAs(100)結晶表面の欠陥のconstant current STMシミュレーション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1017</cp:revision>
  <dcterms:created xsi:type="dcterms:W3CDTF">2014-03-31T02:49:52Z</dcterms:created>
  <dcterms:modified xsi:type="dcterms:W3CDTF">2016-09-05T02:34:00Z</dcterms:modified>
</cp:coreProperties>
</file>