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00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1478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LiqAFM_Viscoelastic_001a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LiqAFM_Viscoelastic_001b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LiqAFM_Viscoelastic_001c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72489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7325" y="2432050"/>
            <a:ext cx="3351213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Picture 4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5963" y="2430463"/>
            <a:ext cx="3351212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4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75" y="2430463"/>
            <a:ext cx="33464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LiqAFM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粘弾性接触解析</a:t>
            </a:r>
          </a:p>
        </p:txBody>
      </p:sp>
      <p:sp>
        <p:nvSpPr>
          <p:cNvPr id="92166" name="Text Box 14"/>
          <p:cNvSpPr txBox="1">
            <a:spLocks noChangeArrowheads="1"/>
          </p:cNvSpPr>
          <p:nvPr/>
        </p:nvSpPr>
        <p:spPr bwMode="auto">
          <a:xfrm>
            <a:off x="273050" y="692150"/>
            <a:ext cx="971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LiqAFM</a:t>
            </a:r>
          </a:p>
        </p:txBody>
      </p:sp>
      <p:sp>
        <p:nvSpPr>
          <p:cNvPr id="92167" name="Rectangle 4"/>
          <p:cNvSpPr>
            <a:spLocks noChangeArrowheads="1"/>
          </p:cNvSpPr>
          <p:nvPr/>
        </p:nvSpPr>
        <p:spPr bwMode="auto">
          <a:xfrm>
            <a:off x="1497013" y="692150"/>
            <a:ext cx="1784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hlink"/>
                </a:solidFill>
              </a:rPr>
              <a:t>粘弾性接触解析</a:t>
            </a:r>
            <a:endParaRPr lang="ja-JP" altLang="en-US" sz="1800" b="1">
              <a:solidFill>
                <a:schemeClr val="hlink"/>
              </a:solidFill>
            </a:endParaRPr>
          </a:p>
        </p:txBody>
      </p:sp>
      <p:sp>
        <p:nvSpPr>
          <p:cNvPr id="92168" name="Rectangle 5"/>
          <p:cNvSpPr>
            <a:spLocks noChangeArrowheads="1"/>
          </p:cNvSpPr>
          <p:nvPr/>
        </p:nvSpPr>
        <p:spPr bwMode="auto">
          <a:xfrm>
            <a:off x="273050" y="1281113"/>
            <a:ext cx="9359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/>
              <a:t>粘弾性を持つ試料と探針の接触の様子をシミュレーションによって調べ、フォースカーブ等を求めることができる。</a:t>
            </a:r>
            <a:endParaRPr lang="en-US" altLang="ja-JP" sz="1800"/>
          </a:p>
        </p:txBody>
      </p:sp>
      <p:sp>
        <p:nvSpPr>
          <p:cNvPr id="92169" name="Rectangle 6"/>
          <p:cNvSpPr>
            <a:spLocks noChangeArrowheads="1"/>
          </p:cNvSpPr>
          <p:nvPr/>
        </p:nvSpPr>
        <p:spPr bwMode="auto">
          <a:xfrm>
            <a:off x="3489325" y="2163763"/>
            <a:ext cx="291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真空中、カンチレバーのばね定数 大</a:t>
            </a:r>
            <a:endParaRPr lang="ja-JP" altLang="en-US" sz="1400" b="1"/>
          </a:p>
        </p:txBody>
      </p:sp>
      <p:sp>
        <p:nvSpPr>
          <p:cNvPr id="92170" name="Rectangle 10"/>
          <p:cNvSpPr>
            <a:spLocks noChangeArrowheads="1"/>
          </p:cNvSpPr>
          <p:nvPr/>
        </p:nvSpPr>
        <p:spPr bwMode="auto">
          <a:xfrm>
            <a:off x="195263" y="2163763"/>
            <a:ext cx="2913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真空中、カンチレバーのばね定数 小</a:t>
            </a:r>
            <a:endParaRPr lang="en-US" altLang="ja-JP" sz="1400" b="1"/>
          </a:p>
        </p:txBody>
      </p:sp>
      <p:sp>
        <p:nvSpPr>
          <p:cNvPr id="92171" name="Rectangle 11"/>
          <p:cNvSpPr>
            <a:spLocks noChangeArrowheads="1"/>
          </p:cNvSpPr>
          <p:nvPr/>
        </p:nvSpPr>
        <p:spPr bwMode="auto">
          <a:xfrm>
            <a:off x="6753225" y="2163763"/>
            <a:ext cx="291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液体中、カンチレバーのばね定数 大</a:t>
            </a:r>
            <a:endParaRPr lang="en-US" altLang="ja-JP" sz="1400" b="1"/>
          </a:p>
        </p:txBody>
      </p:sp>
      <p:sp>
        <p:nvSpPr>
          <p:cNvPr id="92172" name="Rectangle 12"/>
          <p:cNvSpPr>
            <a:spLocks noChangeArrowheads="1"/>
          </p:cNvSpPr>
          <p:nvPr/>
        </p:nvSpPr>
        <p:spPr bwMode="auto">
          <a:xfrm>
            <a:off x="73025" y="5059363"/>
            <a:ext cx="3008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ばね定数が小さ過ぎるため、凝着力に逆らえず、試料から探針が離れない。</a:t>
            </a:r>
            <a:endParaRPr lang="ja-JP" altLang="en-US" sz="1200" b="1"/>
          </a:p>
        </p:txBody>
      </p:sp>
      <p:sp>
        <p:nvSpPr>
          <p:cNvPr id="92173" name="Line 13"/>
          <p:cNvSpPr>
            <a:spLocks noChangeAspect="1" noChangeShapeType="1"/>
          </p:cNvSpPr>
          <p:nvPr/>
        </p:nvSpPr>
        <p:spPr bwMode="auto">
          <a:xfrm>
            <a:off x="684213" y="2676525"/>
            <a:ext cx="2254250" cy="76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74" name="Freeform 14"/>
          <p:cNvSpPr>
            <a:spLocks noChangeAspect="1"/>
          </p:cNvSpPr>
          <p:nvPr/>
        </p:nvSpPr>
        <p:spPr bwMode="auto">
          <a:xfrm>
            <a:off x="2144713" y="2940050"/>
            <a:ext cx="863600" cy="1425575"/>
          </a:xfrm>
          <a:custGeom>
            <a:avLst/>
            <a:gdLst>
              <a:gd name="T0" fmla="*/ 2147483646 w 583"/>
              <a:gd name="T1" fmla="*/ 0 h 908"/>
              <a:gd name="T2" fmla="*/ 2147483646 w 583"/>
              <a:gd name="T3" fmla="*/ 2147483646 h 908"/>
              <a:gd name="T4" fmla="*/ 0 w 583"/>
              <a:gd name="T5" fmla="*/ 2147483646 h 908"/>
              <a:gd name="T6" fmla="*/ 0 60000 65536"/>
              <a:gd name="T7" fmla="*/ 0 60000 65536"/>
              <a:gd name="T8" fmla="*/ 0 60000 65536"/>
              <a:gd name="T9" fmla="*/ 0 w 583"/>
              <a:gd name="T10" fmla="*/ 0 h 908"/>
              <a:gd name="T11" fmla="*/ 583 w 583"/>
              <a:gd name="T12" fmla="*/ 908 h 9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3" h="908">
                <a:moveTo>
                  <a:pt x="583" y="0"/>
                </a:moveTo>
                <a:cubicBezTo>
                  <a:pt x="518" y="122"/>
                  <a:pt x="290" y="583"/>
                  <a:pt x="193" y="734"/>
                </a:cubicBezTo>
                <a:cubicBezTo>
                  <a:pt x="96" y="885"/>
                  <a:pt x="40" y="872"/>
                  <a:pt x="0" y="908"/>
                </a:cubicBez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75" name="Oval 15"/>
          <p:cNvSpPr>
            <a:spLocks noChangeAspect="1" noChangeArrowheads="1"/>
          </p:cNvSpPr>
          <p:nvPr/>
        </p:nvSpPr>
        <p:spPr bwMode="auto">
          <a:xfrm>
            <a:off x="1806575" y="4208463"/>
            <a:ext cx="300038" cy="300037"/>
          </a:xfrm>
          <a:prstGeom prst="ellipse">
            <a:avLst/>
          </a:prstGeom>
          <a:noFill/>
          <a:ln w="9525" algn="ctr">
            <a:solidFill>
              <a:schemeClr val="hlink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 b="1"/>
          </a:p>
        </p:txBody>
      </p:sp>
      <p:sp>
        <p:nvSpPr>
          <p:cNvPr id="92176" name="Line 16"/>
          <p:cNvSpPr>
            <a:spLocks noChangeShapeType="1"/>
          </p:cNvSpPr>
          <p:nvPr/>
        </p:nvSpPr>
        <p:spPr bwMode="auto">
          <a:xfrm flipH="1">
            <a:off x="1482725" y="4510088"/>
            <a:ext cx="360363" cy="503237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92177" name="Rectangle 20"/>
          <p:cNvSpPr>
            <a:spLocks noChangeArrowheads="1"/>
          </p:cNvSpPr>
          <p:nvPr/>
        </p:nvSpPr>
        <p:spPr bwMode="auto">
          <a:xfrm>
            <a:off x="3657600" y="4924425"/>
            <a:ext cx="59753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rgbClr val="FF0000"/>
                </a:solidFill>
              </a:rPr>
              <a:t>１．探針が試料表面に近づく。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rgbClr val="FF6600"/>
                </a:solidFill>
              </a:rPr>
              <a:t>２．試料表面から上部に突き出た部分で接触し、試料の内部に押し込まれる。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rgbClr val="009900"/>
                </a:solidFill>
              </a:rPr>
              <a:t>３．凝着力がゼロになる位置まで押し込まれる。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chemeClr val="hlink"/>
                </a:solidFill>
              </a:rPr>
              <a:t>４．試料から離れる方向に引き戻される。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rgbClr val="6600FF"/>
                </a:solidFill>
              </a:rPr>
              <a:t>５．試料から離脱する。</a:t>
            </a:r>
            <a:endParaRPr lang="ja-JP" altLang="en-US" sz="1400" b="1">
              <a:solidFill>
                <a:srgbClr val="6600FF"/>
              </a:solidFill>
            </a:endParaRPr>
          </a:p>
        </p:txBody>
      </p:sp>
      <p:sp>
        <p:nvSpPr>
          <p:cNvPr id="92178" name="Line 17"/>
          <p:cNvSpPr>
            <a:spLocks noChangeShapeType="1"/>
          </p:cNvSpPr>
          <p:nvPr/>
        </p:nvSpPr>
        <p:spPr bwMode="auto">
          <a:xfrm>
            <a:off x="4089400" y="2708275"/>
            <a:ext cx="1439863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79" name="Freeform 19"/>
          <p:cNvSpPr>
            <a:spLocks/>
          </p:cNvSpPr>
          <p:nvPr/>
        </p:nvSpPr>
        <p:spPr bwMode="auto">
          <a:xfrm>
            <a:off x="5562600" y="2713038"/>
            <a:ext cx="366713" cy="369887"/>
          </a:xfrm>
          <a:custGeom>
            <a:avLst/>
            <a:gdLst>
              <a:gd name="T0" fmla="*/ 0 w 231"/>
              <a:gd name="T1" fmla="*/ 0 h 233"/>
              <a:gd name="T2" fmla="*/ 2147483646 w 231"/>
              <a:gd name="T3" fmla="*/ 2147483646 h 233"/>
              <a:gd name="T4" fmla="*/ 2147483646 w 231"/>
              <a:gd name="T5" fmla="*/ 2147483646 h 233"/>
              <a:gd name="T6" fmla="*/ 0 60000 65536"/>
              <a:gd name="T7" fmla="*/ 0 60000 65536"/>
              <a:gd name="T8" fmla="*/ 0 60000 65536"/>
              <a:gd name="T9" fmla="*/ 0 w 231"/>
              <a:gd name="T10" fmla="*/ 0 h 233"/>
              <a:gd name="T11" fmla="*/ 231 w 231"/>
              <a:gd name="T12" fmla="*/ 233 h 2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1" h="233">
                <a:moveTo>
                  <a:pt x="0" y="0"/>
                </a:moveTo>
                <a:cubicBezTo>
                  <a:pt x="29" y="7"/>
                  <a:pt x="62" y="21"/>
                  <a:pt x="100" y="60"/>
                </a:cubicBezTo>
                <a:cubicBezTo>
                  <a:pt x="138" y="99"/>
                  <a:pt x="204" y="197"/>
                  <a:pt x="231" y="233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80" name="Freeform 21"/>
          <p:cNvSpPr>
            <a:spLocks/>
          </p:cNvSpPr>
          <p:nvPr/>
        </p:nvSpPr>
        <p:spPr bwMode="auto">
          <a:xfrm>
            <a:off x="6084888" y="2813050"/>
            <a:ext cx="182562" cy="715963"/>
          </a:xfrm>
          <a:custGeom>
            <a:avLst/>
            <a:gdLst>
              <a:gd name="T0" fmla="*/ 0 w 115"/>
              <a:gd name="T1" fmla="*/ 2147483646 h 451"/>
              <a:gd name="T2" fmla="*/ 2147483646 w 115"/>
              <a:gd name="T3" fmla="*/ 2147483646 h 451"/>
              <a:gd name="T4" fmla="*/ 2147483646 w 115"/>
              <a:gd name="T5" fmla="*/ 2147483646 h 451"/>
              <a:gd name="T6" fmla="*/ 2147483646 w 115"/>
              <a:gd name="T7" fmla="*/ 0 h 451"/>
              <a:gd name="T8" fmla="*/ 0 60000 65536"/>
              <a:gd name="T9" fmla="*/ 0 60000 65536"/>
              <a:gd name="T10" fmla="*/ 0 60000 65536"/>
              <a:gd name="T11" fmla="*/ 0 60000 65536"/>
              <a:gd name="T12" fmla="*/ 0 w 115"/>
              <a:gd name="T13" fmla="*/ 0 h 451"/>
              <a:gd name="T14" fmla="*/ 115 w 115"/>
              <a:gd name="T15" fmla="*/ 451 h 4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" h="451">
                <a:moveTo>
                  <a:pt x="0" y="405"/>
                </a:moveTo>
                <a:lnTo>
                  <a:pt x="46" y="451"/>
                </a:lnTo>
                <a:lnTo>
                  <a:pt x="115" y="108"/>
                </a:lnTo>
                <a:lnTo>
                  <a:pt x="91" y="0"/>
                </a:lnTo>
              </a:path>
            </a:pathLst>
          </a:custGeom>
          <a:noFill/>
          <a:ln w="12700" cap="flat" cmpd="sng">
            <a:solidFill>
              <a:srgbClr val="0099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81" name="Freeform 22"/>
          <p:cNvSpPr>
            <a:spLocks/>
          </p:cNvSpPr>
          <p:nvPr/>
        </p:nvSpPr>
        <p:spPr bwMode="auto">
          <a:xfrm>
            <a:off x="5707063" y="2755900"/>
            <a:ext cx="393700" cy="1393825"/>
          </a:xfrm>
          <a:custGeom>
            <a:avLst/>
            <a:gdLst>
              <a:gd name="T0" fmla="*/ 2147483646 w 252"/>
              <a:gd name="T1" fmla="*/ 0 h 960"/>
              <a:gd name="T2" fmla="*/ 2147483646 w 252"/>
              <a:gd name="T3" fmla="*/ 2147483646 h 960"/>
              <a:gd name="T4" fmla="*/ 2147483646 w 252"/>
              <a:gd name="T5" fmla="*/ 2147483646 h 960"/>
              <a:gd name="T6" fmla="*/ 0 w 252"/>
              <a:gd name="T7" fmla="*/ 2147483646 h 960"/>
              <a:gd name="T8" fmla="*/ 0 60000 65536"/>
              <a:gd name="T9" fmla="*/ 0 60000 65536"/>
              <a:gd name="T10" fmla="*/ 0 60000 65536"/>
              <a:gd name="T11" fmla="*/ 0 60000 65536"/>
              <a:gd name="T12" fmla="*/ 0 w 252"/>
              <a:gd name="T13" fmla="*/ 0 h 960"/>
              <a:gd name="T14" fmla="*/ 252 w 252"/>
              <a:gd name="T15" fmla="*/ 960 h 9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" h="960">
                <a:moveTo>
                  <a:pt x="252" y="0"/>
                </a:moveTo>
                <a:lnTo>
                  <a:pt x="219" y="66"/>
                </a:lnTo>
                <a:lnTo>
                  <a:pt x="63" y="798"/>
                </a:lnTo>
                <a:lnTo>
                  <a:pt x="0" y="960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82" name="Line 23"/>
          <p:cNvSpPr>
            <a:spLocks noChangeShapeType="1"/>
          </p:cNvSpPr>
          <p:nvPr/>
        </p:nvSpPr>
        <p:spPr bwMode="auto">
          <a:xfrm flipH="1" flipV="1">
            <a:off x="4489450" y="2997200"/>
            <a:ext cx="1112838" cy="1368425"/>
          </a:xfrm>
          <a:prstGeom prst="line">
            <a:avLst/>
          </a:prstGeom>
          <a:noFill/>
          <a:ln w="12700">
            <a:solidFill>
              <a:srgbClr val="66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83" name="Line 18"/>
          <p:cNvSpPr>
            <a:spLocks noChangeAspect="1" noChangeShapeType="1"/>
          </p:cNvSpPr>
          <p:nvPr/>
        </p:nvSpPr>
        <p:spPr bwMode="auto">
          <a:xfrm>
            <a:off x="7313613" y="2708275"/>
            <a:ext cx="1477962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84" name="Freeform 24"/>
          <p:cNvSpPr>
            <a:spLocks noChangeAspect="1"/>
          </p:cNvSpPr>
          <p:nvPr/>
        </p:nvSpPr>
        <p:spPr bwMode="auto">
          <a:xfrm>
            <a:off x="8829675" y="2713038"/>
            <a:ext cx="395288" cy="400050"/>
          </a:xfrm>
          <a:custGeom>
            <a:avLst/>
            <a:gdLst>
              <a:gd name="T0" fmla="*/ 0 w 231"/>
              <a:gd name="T1" fmla="*/ 0 h 233"/>
              <a:gd name="T2" fmla="*/ 2147483646 w 231"/>
              <a:gd name="T3" fmla="*/ 2147483646 h 233"/>
              <a:gd name="T4" fmla="*/ 2147483646 w 231"/>
              <a:gd name="T5" fmla="*/ 2147483646 h 233"/>
              <a:gd name="T6" fmla="*/ 0 60000 65536"/>
              <a:gd name="T7" fmla="*/ 0 60000 65536"/>
              <a:gd name="T8" fmla="*/ 0 60000 65536"/>
              <a:gd name="T9" fmla="*/ 0 w 231"/>
              <a:gd name="T10" fmla="*/ 0 h 233"/>
              <a:gd name="T11" fmla="*/ 231 w 231"/>
              <a:gd name="T12" fmla="*/ 233 h 2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1" h="233">
                <a:moveTo>
                  <a:pt x="0" y="0"/>
                </a:moveTo>
                <a:cubicBezTo>
                  <a:pt x="29" y="7"/>
                  <a:pt x="62" y="21"/>
                  <a:pt x="100" y="60"/>
                </a:cubicBezTo>
                <a:cubicBezTo>
                  <a:pt x="138" y="99"/>
                  <a:pt x="204" y="197"/>
                  <a:pt x="231" y="233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85" name="Freeform 25"/>
          <p:cNvSpPr>
            <a:spLocks noChangeAspect="1"/>
          </p:cNvSpPr>
          <p:nvPr/>
        </p:nvSpPr>
        <p:spPr bwMode="auto">
          <a:xfrm>
            <a:off x="9274175" y="2852738"/>
            <a:ext cx="222250" cy="1100137"/>
          </a:xfrm>
          <a:custGeom>
            <a:avLst/>
            <a:gdLst>
              <a:gd name="T0" fmla="*/ 0 w 130"/>
              <a:gd name="T1" fmla="*/ 2147483646 h 642"/>
              <a:gd name="T2" fmla="*/ 2147483646 w 130"/>
              <a:gd name="T3" fmla="*/ 2147483646 h 642"/>
              <a:gd name="T4" fmla="*/ 2147483646 w 130"/>
              <a:gd name="T5" fmla="*/ 2147483646 h 642"/>
              <a:gd name="T6" fmla="*/ 2147483646 w 130"/>
              <a:gd name="T7" fmla="*/ 0 h 642"/>
              <a:gd name="T8" fmla="*/ 0 60000 65536"/>
              <a:gd name="T9" fmla="*/ 0 60000 65536"/>
              <a:gd name="T10" fmla="*/ 0 60000 65536"/>
              <a:gd name="T11" fmla="*/ 0 60000 65536"/>
              <a:gd name="T12" fmla="*/ 0 w 130"/>
              <a:gd name="T13" fmla="*/ 0 h 642"/>
              <a:gd name="T14" fmla="*/ 130 w 130"/>
              <a:gd name="T15" fmla="*/ 642 h 6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0" h="642">
                <a:moveTo>
                  <a:pt x="0" y="572"/>
                </a:moveTo>
                <a:lnTo>
                  <a:pt x="30" y="642"/>
                </a:lnTo>
                <a:lnTo>
                  <a:pt x="130" y="204"/>
                </a:lnTo>
                <a:lnTo>
                  <a:pt x="104" y="0"/>
                </a:lnTo>
              </a:path>
            </a:pathLst>
          </a:custGeom>
          <a:noFill/>
          <a:ln w="12700" cap="flat" cmpd="sng">
            <a:solidFill>
              <a:srgbClr val="0099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86" name="Freeform 26"/>
          <p:cNvSpPr>
            <a:spLocks noChangeAspect="1"/>
          </p:cNvSpPr>
          <p:nvPr/>
        </p:nvSpPr>
        <p:spPr bwMode="auto">
          <a:xfrm>
            <a:off x="9024938" y="2784475"/>
            <a:ext cx="358775" cy="1401763"/>
          </a:xfrm>
          <a:custGeom>
            <a:avLst/>
            <a:gdLst>
              <a:gd name="T0" fmla="*/ 2147483646 w 254"/>
              <a:gd name="T1" fmla="*/ 0 h 914"/>
              <a:gd name="T2" fmla="*/ 2147483646 w 254"/>
              <a:gd name="T3" fmla="*/ 2147483646 h 914"/>
              <a:gd name="T4" fmla="*/ 2147483646 w 254"/>
              <a:gd name="T5" fmla="*/ 2147483646 h 914"/>
              <a:gd name="T6" fmla="*/ 0 w 254"/>
              <a:gd name="T7" fmla="*/ 2147483646 h 914"/>
              <a:gd name="T8" fmla="*/ 0 60000 65536"/>
              <a:gd name="T9" fmla="*/ 0 60000 65536"/>
              <a:gd name="T10" fmla="*/ 0 60000 65536"/>
              <a:gd name="T11" fmla="*/ 0 60000 65536"/>
              <a:gd name="T12" fmla="*/ 0 w 254"/>
              <a:gd name="T13" fmla="*/ 0 h 914"/>
              <a:gd name="T14" fmla="*/ 254 w 254"/>
              <a:gd name="T15" fmla="*/ 914 h 9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4" h="914">
                <a:moveTo>
                  <a:pt x="254" y="0"/>
                </a:moveTo>
                <a:lnTo>
                  <a:pt x="208" y="76"/>
                </a:lnTo>
                <a:lnTo>
                  <a:pt x="63" y="752"/>
                </a:lnTo>
                <a:lnTo>
                  <a:pt x="0" y="914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92187" name="Rectangle 28"/>
          <p:cNvSpPr>
            <a:spLocks noChangeArrowheads="1"/>
          </p:cNvSpPr>
          <p:nvPr/>
        </p:nvSpPr>
        <p:spPr bwMode="auto">
          <a:xfrm>
            <a:off x="3440113" y="6188075"/>
            <a:ext cx="6356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/>
              <a:t>探針が試料に接触する過程で、探針の動きが流体の影響を受けている。</a:t>
            </a:r>
          </a:p>
        </p:txBody>
      </p:sp>
      <p:sp>
        <p:nvSpPr>
          <p:cNvPr id="92188" name="Line 23"/>
          <p:cNvSpPr>
            <a:spLocks noChangeShapeType="1"/>
          </p:cNvSpPr>
          <p:nvPr/>
        </p:nvSpPr>
        <p:spPr bwMode="auto">
          <a:xfrm flipH="1" flipV="1">
            <a:off x="7761288" y="2997200"/>
            <a:ext cx="1112837" cy="1368425"/>
          </a:xfrm>
          <a:prstGeom prst="line">
            <a:avLst/>
          </a:prstGeom>
          <a:noFill/>
          <a:ln w="12700">
            <a:solidFill>
              <a:srgbClr val="66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cxnSp>
        <p:nvCxnSpPr>
          <p:cNvPr id="92189" name="直線コネクタ 2"/>
          <p:cNvCxnSpPr>
            <a:cxnSpLocks noChangeShapeType="1"/>
          </p:cNvCxnSpPr>
          <p:nvPr/>
        </p:nvCxnSpPr>
        <p:spPr bwMode="auto">
          <a:xfrm>
            <a:off x="2274888" y="2565400"/>
            <a:ext cx="0" cy="20161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2190" name="Rectangle 12"/>
          <p:cNvSpPr>
            <a:spLocks noChangeArrowheads="1"/>
          </p:cNvSpPr>
          <p:nvPr/>
        </p:nvSpPr>
        <p:spPr bwMode="auto">
          <a:xfrm>
            <a:off x="2559050" y="4186238"/>
            <a:ext cx="503238" cy="185737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chemeClr val="bg1"/>
                </a:solidFill>
              </a:rPr>
              <a:t>接触</a:t>
            </a:r>
          </a:p>
        </p:txBody>
      </p:sp>
      <p:sp>
        <p:nvSpPr>
          <p:cNvPr id="92191" name="Rectangle 12"/>
          <p:cNvSpPr>
            <a:spLocks noChangeArrowheads="1"/>
          </p:cNvSpPr>
          <p:nvPr/>
        </p:nvSpPr>
        <p:spPr bwMode="auto">
          <a:xfrm>
            <a:off x="577850" y="2438400"/>
            <a:ext cx="646113" cy="18415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chemeClr val="bg1"/>
                </a:solidFill>
              </a:rPr>
              <a:t>非接触</a:t>
            </a:r>
          </a:p>
        </p:txBody>
      </p:sp>
      <p:cxnSp>
        <p:nvCxnSpPr>
          <p:cNvPr id="92192" name="直線コネクタ 35"/>
          <p:cNvCxnSpPr>
            <a:cxnSpLocks noChangeShapeType="1"/>
          </p:cNvCxnSpPr>
          <p:nvPr/>
        </p:nvCxnSpPr>
        <p:spPr bwMode="auto">
          <a:xfrm>
            <a:off x="5875338" y="2565400"/>
            <a:ext cx="0" cy="20161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193" name="直線コネクタ 36"/>
          <p:cNvCxnSpPr>
            <a:cxnSpLocks noChangeShapeType="1"/>
          </p:cNvCxnSpPr>
          <p:nvPr/>
        </p:nvCxnSpPr>
        <p:spPr bwMode="auto">
          <a:xfrm>
            <a:off x="9151938" y="2565400"/>
            <a:ext cx="0" cy="20161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2194" name="Rectangle 12"/>
          <p:cNvSpPr>
            <a:spLocks noChangeArrowheads="1"/>
          </p:cNvSpPr>
          <p:nvPr/>
        </p:nvSpPr>
        <p:spPr bwMode="auto">
          <a:xfrm>
            <a:off x="3944938" y="2438400"/>
            <a:ext cx="646112" cy="18415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chemeClr val="bg1"/>
                </a:solidFill>
              </a:rPr>
              <a:t>非接触</a:t>
            </a:r>
          </a:p>
        </p:txBody>
      </p:sp>
      <p:sp>
        <p:nvSpPr>
          <p:cNvPr id="92195" name="Rectangle 12"/>
          <p:cNvSpPr>
            <a:spLocks noChangeArrowheads="1"/>
          </p:cNvSpPr>
          <p:nvPr/>
        </p:nvSpPr>
        <p:spPr bwMode="auto">
          <a:xfrm>
            <a:off x="7258050" y="2438400"/>
            <a:ext cx="646113" cy="18415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chemeClr val="bg1"/>
                </a:solidFill>
              </a:rPr>
              <a:t>非接触</a:t>
            </a:r>
          </a:p>
        </p:txBody>
      </p:sp>
      <p:sp>
        <p:nvSpPr>
          <p:cNvPr id="92196" name="Rectangle 12"/>
          <p:cNvSpPr>
            <a:spLocks noChangeArrowheads="1"/>
          </p:cNvSpPr>
          <p:nvPr/>
        </p:nvSpPr>
        <p:spPr bwMode="auto">
          <a:xfrm>
            <a:off x="6018213" y="4186238"/>
            <a:ext cx="503237" cy="185737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chemeClr val="bg1"/>
                </a:solidFill>
              </a:rPr>
              <a:t>接触</a:t>
            </a:r>
          </a:p>
        </p:txBody>
      </p:sp>
      <p:sp>
        <p:nvSpPr>
          <p:cNvPr id="92197" name="Rectangle 12"/>
          <p:cNvSpPr>
            <a:spLocks noChangeArrowheads="1"/>
          </p:cNvSpPr>
          <p:nvPr/>
        </p:nvSpPr>
        <p:spPr bwMode="auto">
          <a:xfrm>
            <a:off x="9297988" y="4186238"/>
            <a:ext cx="504825" cy="185737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chemeClr val="bg1"/>
                </a:solidFill>
              </a:rPr>
              <a:t>接触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165</Words>
  <Application>Microsoft Office PowerPoint</Application>
  <PresentationFormat>A4 210 x 297 mm</PresentationFormat>
  <Paragraphs>23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【LiqAFM】 粘弾性接触解析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1014</cp:revision>
  <dcterms:created xsi:type="dcterms:W3CDTF">2014-03-31T02:49:52Z</dcterms:created>
  <dcterms:modified xsi:type="dcterms:W3CDTF">2016-08-31T04:04:35Z</dcterms:modified>
</cp:coreProperties>
</file>