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91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CG_FreqShift_Inorganic_001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04706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方解石</a:t>
            </a:r>
            <a:r>
              <a:rPr lang="en-US" altLang="ja-JP" dirty="0" smtClean="0"/>
              <a:t>(calcite, CaCO</a:t>
            </a:r>
            <a:r>
              <a:rPr lang="en-US" altLang="ja-JP" baseline="-25000" dirty="0" smtClean="0"/>
              <a:t>3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</a:t>
            </a:r>
            <a:r>
              <a:rPr lang="en-US" altLang="ja-JP" dirty="0" err="1" smtClean="0"/>
              <a:t>周波数シフトAFM</a:t>
            </a:r>
            <a:r>
              <a:rPr lang="ja-JP" altLang="en-US" dirty="0" smtClean="0"/>
              <a:t>像</a:t>
            </a:r>
          </a:p>
        </p:txBody>
      </p:sp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1336675"/>
            <a:ext cx="4137025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908" name="角丸四角形 5"/>
          <p:cNvSpPr>
            <a:spLocks noChangeArrowheads="1"/>
          </p:cNvSpPr>
          <p:nvPr/>
        </p:nvSpPr>
        <p:spPr bwMode="auto">
          <a:xfrm>
            <a:off x="5313363" y="685800"/>
            <a:ext cx="4464050" cy="4830763"/>
          </a:xfrm>
          <a:prstGeom prst="roundRect">
            <a:avLst>
              <a:gd name="adj" fmla="val 8319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 useBgFill="1">
        <p:nvSpPr>
          <p:cNvPr id="123909" name="Text Box 8"/>
          <p:cNvSpPr txBox="1">
            <a:spLocks noChangeArrowheads="1"/>
          </p:cNvSpPr>
          <p:nvPr/>
        </p:nvSpPr>
        <p:spPr bwMode="auto">
          <a:xfrm>
            <a:off x="5889625" y="476250"/>
            <a:ext cx="1644650" cy="4572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>
                <a:solidFill>
                  <a:srgbClr val="D72454"/>
                </a:solidFill>
                <a:latin typeface="Calibri" panose="020F0502020204030204" pitchFamily="34" charset="0"/>
              </a:rPr>
              <a:t>Experiment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5313363" y="4987925"/>
            <a:ext cx="4414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S. Rode, N. Oyabu, K. Kobayashi, H. Yamada, and A. Kuhnle, </a:t>
            </a:r>
          </a:p>
          <a:p>
            <a:pPr algn="ctr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Langmuir 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25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2850 (2009). </a:t>
            </a:r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5600700" y="908050"/>
            <a:ext cx="4032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b-NO" altLang="ja-JP" sz="1400">
                <a:solidFill>
                  <a:schemeClr val="tx1"/>
                </a:solidFill>
                <a:latin typeface="Arial" panose="020B0604020202020204" pitchFamily="34" charset="0"/>
              </a:rPr>
              <a:t>FM-AFM of calcite (1 0 -1 4) in 1 M KCl solution.</a:t>
            </a:r>
            <a:endParaRPr lang="en-US" altLang="ja-JP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3912" name="Rectangle 8"/>
          <p:cNvSpPr>
            <a:spLocks noChangeArrowheads="1"/>
          </p:cNvSpPr>
          <p:nvPr/>
        </p:nvSpPr>
        <p:spPr bwMode="auto">
          <a:xfrm>
            <a:off x="2217738" y="892175"/>
            <a:ext cx="31670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b-NO" altLang="ja-JP" sz="1200">
                <a:solidFill>
                  <a:schemeClr val="tx1"/>
                </a:solidFill>
                <a:latin typeface="Arial" panose="020B0604020202020204" pitchFamily="34" charset="0"/>
              </a:rPr>
              <a:t>Calcite</a:t>
            </a:r>
            <a:r>
              <a:rPr lang="ja-JP" altLang="nb-NO" sz="1200">
                <a:solidFill>
                  <a:schemeClr val="tx1"/>
                </a:solidFill>
                <a:latin typeface="Arial" panose="020B0604020202020204" pitchFamily="34" charset="0"/>
              </a:rPr>
              <a:t>　　　　　　　面の第</a:t>
            </a:r>
            <a:r>
              <a:rPr lang="nb-NO" altLang="ja-JP" sz="120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ja-JP" altLang="nb-NO" sz="1200">
                <a:solidFill>
                  <a:schemeClr val="tx1"/>
                </a:solidFill>
                <a:latin typeface="Arial" panose="020B0604020202020204" pitchFamily="34" charset="0"/>
              </a:rPr>
              <a:t>層を上から見た図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3913" name="Rectangle 9"/>
          <p:cNvSpPr>
            <a:spLocks noChangeArrowheads="1"/>
          </p:cNvSpPr>
          <p:nvPr/>
        </p:nvSpPr>
        <p:spPr bwMode="auto">
          <a:xfrm>
            <a:off x="0" y="3730625"/>
            <a:ext cx="2360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nb-NO" sz="1200">
                <a:solidFill>
                  <a:schemeClr val="tx1"/>
                </a:solidFill>
                <a:latin typeface="Arial" panose="020B0604020202020204" pitchFamily="34" charset="0"/>
              </a:rPr>
              <a:t>試料：</a:t>
            </a:r>
            <a:r>
              <a:rPr lang="nb-NO" altLang="ja-JP" sz="1200">
                <a:solidFill>
                  <a:schemeClr val="tx1"/>
                </a:solidFill>
                <a:latin typeface="Arial" panose="020B0604020202020204" pitchFamily="34" charset="0"/>
              </a:rPr>
              <a:t>Calcite </a:t>
            </a:r>
            <a:r>
              <a:rPr lang="ja-JP" altLang="nb-NO" sz="1200">
                <a:solidFill>
                  <a:schemeClr val="tx1"/>
                </a:solidFill>
                <a:latin typeface="Arial" panose="020B0604020202020204" pitchFamily="34" charset="0"/>
              </a:rPr>
              <a:t>　　　　　　面モデル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2432050" y="3860800"/>
            <a:ext cx="2735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点線のように、ジグザグ状に酸素原子が突き出ている。</a:t>
            </a:r>
          </a:p>
        </p:txBody>
      </p:sp>
      <p:grpSp>
        <p:nvGrpSpPr>
          <p:cNvPr id="123915" name="Group 11"/>
          <p:cNvGrpSpPr>
            <a:grpSpLocks/>
          </p:cNvGrpSpPr>
          <p:nvPr/>
        </p:nvGrpSpPr>
        <p:grpSpPr bwMode="auto">
          <a:xfrm>
            <a:off x="2460625" y="1216025"/>
            <a:ext cx="2565400" cy="2644775"/>
            <a:chOff x="1550" y="766"/>
            <a:chExt cx="1616" cy="1666"/>
          </a:xfrm>
        </p:grpSpPr>
        <p:pic>
          <p:nvPicPr>
            <p:cNvPr id="123928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" y="799"/>
              <a:ext cx="1581" cy="1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3929" name="Group 13"/>
            <p:cNvGrpSpPr>
              <a:grpSpLocks/>
            </p:cNvGrpSpPr>
            <p:nvPr/>
          </p:nvGrpSpPr>
          <p:grpSpPr bwMode="auto">
            <a:xfrm>
              <a:off x="2576" y="1907"/>
              <a:ext cx="590" cy="480"/>
              <a:chOff x="2514" y="1588"/>
              <a:chExt cx="590" cy="480"/>
            </a:xfrm>
          </p:grpSpPr>
          <p:sp>
            <p:nvSpPr>
              <p:cNvPr id="123935" name="Line 14"/>
              <p:cNvSpPr>
                <a:spLocks noChangeShapeType="1"/>
              </p:cNvSpPr>
              <p:nvPr/>
            </p:nvSpPr>
            <p:spPr bwMode="auto">
              <a:xfrm flipV="1">
                <a:off x="2996" y="1752"/>
                <a:ext cx="0" cy="25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23936" name="Line 15"/>
              <p:cNvSpPr>
                <a:spLocks noChangeShapeType="1"/>
              </p:cNvSpPr>
              <p:nvPr/>
            </p:nvSpPr>
            <p:spPr bwMode="auto">
              <a:xfrm flipH="1">
                <a:off x="2757" y="2002"/>
                <a:ext cx="239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graphicFrame>
            <p:nvGraphicFramePr>
              <p:cNvPr id="123937" name="Object 16"/>
              <p:cNvGraphicFramePr>
                <a:graphicFrameLocks noChangeAspect="1"/>
              </p:cNvGraphicFramePr>
              <p:nvPr/>
            </p:nvGraphicFramePr>
            <p:xfrm>
              <a:off x="2872" y="1588"/>
              <a:ext cx="232" cy="144"/>
            </p:xfrm>
            <a:graphic>
              <a:graphicData uri="http://schemas.openxmlformats.org/presentationml/2006/ole">
                <p:oleObj spid="_x0000_s124055" name="数式" r:id="rId6" imgW="368300" imgH="228600" progId="Equation.3">
                  <p:embed/>
                </p:oleObj>
              </a:graphicData>
            </a:graphic>
          </p:graphicFrame>
          <p:graphicFrame>
            <p:nvGraphicFramePr>
              <p:cNvPr id="123938" name="Object 17"/>
              <p:cNvGraphicFramePr>
                <a:graphicFrameLocks noChangeAspect="1"/>
              </p:cNvGraphicFramePr>
              <p:nvPr/>
            </p:nvGraphicFramePr>
            <p:xfrm>
              <a:off x="2514" y="1932"/>
              <a:ext cx="224" cy="136"/>
            </p:xfrm>
            <a:graphic>
              <a:graphicData uri="http://schemas.openxmlformats.org/presentationml/2006/ole">
                <p:oleObj spid="_x0000_s124056" name="数式" r:id="rId7" imgW="355292" imgH="215713" progId="Equation.3">
                  <p:embed/>
                </p:oleObj>
              </a:graphicData>
            </a:graphic>
          </p:graphicFrame>
        </p:grpSp>
        <p:sp>
          <p:nvSpPr>
            <p:cNvPr id="123930" name="Freeform 18"/>
            <p:cNvSpPr>
              <a:spLocks/>
            </p:cNvSpPr>
            <p:nvPr/>
          </p:nvSpPr>
          <p:spPr bwMode="auto">
            <a:xfrm>
              <a:off x="2322" y="960"/>
              <a:ext cx="120" cy="1431"/>
            </a:xfrm>
            <a:custGeom>
              <a:avLst/>
              <a:gdLst>
                <a:gd name="T0" fmla="*/ 114 w 120"/>
                <a:gd name="T1" fmla="*/ 0 h 1431"/>
                <a:gd name="T2" fmla="*/ 0 w 120"/>
                <a:gd name="T3" fmla="*/ 357 h 1431"/>
                <a:gd name="T4" fmla="*/ 117 w 120"/>
                <a:gd name="T5" fmla="*/ 717 h 1431"/>
                <a:gd name="T6" fmla="*/ 0 w 120"/>
                <a:gd name="T7" fmla="*/ 1077 h 1431"/>
                <a:gd name="T8" fmla="*/ 120 w 120"/>
                <a:gd name="T9" fmla="*/ 1431 h 14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431">
                  <a:moveTo>
                    <a:pt x="114" y="0"/>
                  </a:moveTo>
                  <a:lnTo>
                    <a:pt x="0" y="357"/>
                  </a:lnTo>
                  <a:lnTo>
                    <a:pt x="117" y="717"/>
                  </a:lnTo>
                  <a:lnTo>
                    <a:pt x="0" y="1077"/>
                  </a:lnTo>
                  <a:lnTo>
                    <a:pt x="120" y="1431"/>
                  </a:lnTo>
                </a:path>
              </a:pathLst>
            </a:custGeom>
            <a:noFill/>
            <a:ln w="19050" cap="flat" cmpd="sng">
              <a:solidFill>
                <a:srgbClr val="FFFF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  <p:grpSp>
          <p:nvGrpSpPr>
            <p:cNvPr id="123931" name="Group 19"/>
            <p:cNvGrpSpPr>
              <a:grpSpLocks/>
            </p:cNvGrpSpPr>
            <p:nvPr/>
          </p:nvGrpSpPr>
          <p:grpSpPr bwMode="auto">
            <a:xfrm>
              <a:off x="1550" y="766"/>
              <a:ext cx="544" cy="424"/>
              <a:chOff x="1578" y="766"/>
              <a:chExt cx="544" cy="424"/>
            </a:xfrm>
          </p:grpSpPr>
          <p:sp>
            <p:nvSpPr>
              <p:cNvPr id="123932" name="Rectangle 20"/>
              <p:cNvSpPr>
                <a:spLocks noChangeArrowheads="1"/>
              </p:cNvSpPr>
              <p:nvPr/>
            </p:nvSpPr>
            <p:spPr bwMode="auto">
              <a:xfrm>
                <a:off x="1578" y="886"/>
                <a:ext cx="23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nb-NO" altLang="ja-JP" sz="1200">
                    <a:solidFill>
                      <a:srgbClr val="66FFFF"/>
                    </a:solidFill>
                    <a:latin typeface="Arial" panose="020B0604020202020204" pitchFamily="34" charset="0"/>
                  </a:rPr>
                  <a:t>Ca</a:t>
                </a:r>
                <a:endParaRPr lang="ja-JP" altLang="en-US" sz="1200">
                  <a:solidFill>
                    <a:srgbClr val="66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3933" name="Rectangle 21"/>
              <p:cNvSpPr>
                <a:spLocks noChangeArrowheads="1"/>
              </p:cNvSpPr>
              <p:nvPr/>
            </p:nvSpPr>
            <p:spPr bwMode="auto">
              <a:xfrm>
                <a:off x="1777" y="1017"/>
                <a:ext cx="29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nb-NO" altLang="ja-JP" sz="1200">
                    <a:solidFill>
                      <a:schemeClr val="folHlink"/>
                    </a:solidFill>
                    <a:latin typeface="Arial" panose="020B0604020202020204" pitchFamily="34" charset="0"/>
                  </a:rPr>
                  <a:t>CO</a:t>
                </a:r>
                <a:r>
                  <a:rPr lang="nb-NO" altLang="ja-JP" sz="1200" baseline="-25000">
                    <a:solidFill>
                      <a:schemeClr val="folHlink"/>
                    </a:solidFill>
                    <a:latin typeface="Arial" panose="020B0604020202020204" pitchFamily="34" charset="0"/>
                  </a:rPr>
                  <a:t>3</a:t>
                </a:r>
                <a:endParaRPr lang="ja-JP" altLang="en-US" sz="1200" baseline="-25000">
                  <a:solidFill>
                    <a:schemeClr val="folHlin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3934" name="Oval 22"/>
              <p:cNvSpPr>
                <a:spLocks noChangeArrowheads="1"/>
              </p:cNvSpPr>
              <p:nvPr/>
            </p:nvSpPr>
            <p:spPr bwMode="auto">
              <a:xfrm>
                <a:off x="1805" y="766"/>
                <a:ext cx="317" cy="272"/>
              </a:xfrm>
              <a:prstGeom prst="ellipse">
                <a:avLst/>
              </a:prstGeom>
              <a:noFill/>
              <a:ln w="19050" algn="ctr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ja-JP" altLang="en-US"/>
              </a:p>
            </p:txBody>
          </p:sp>
        </p:grpSp>
      </p:grpSp>
      <p:graphicFrame>
        <p:nvGraphicFramePr>
          <p:cNvPr id="123916" name="Object 23"/>
          <p:cNvGraphicFramePr>
            <a:graphicFrameLocks noChangeAspect="1"/>
          </p:cNvGraphicFramePr>
          <p:nvPr/>
        </p:nvGraphicFramePr>
        <p:xfrm>
          <a:off x="2874963" y="908050"/>
          <a:ext cx="561975" cy="273050"/>
        </p:xfrm>
        <a:graphic>
          <a:graphicData uri="http://schemas.openxmlformats.org/presentationml/2006/ole">
            <p:oleObj spid="_x0000_s124057" name="数式" r:id="rId8" imgW="469900" imgH="228600" progId="Equation.3">
              <p:embed/>
            </p:oleObj>
          </a:graphicData>
        </a:graphic>
      </p:graphicFrame>
      <p:graphicFrame>
        <p:nvGraphicFramePr>
          <p:cNvPr id="123917" name="Object 24"/>
          <p:cNvGraphicFramePr>
            <a:graphicFrameLocks noChangeAspect="1"/>
          </p:cNvGraphicFramePr>
          <p:nvPr/>
        </p:nvGraphicFramePr>
        <p:xfrm>
          <a:off x="992188" y="3730625"/>
          <a:ext cx="561975" cy="273050"/>
        </p:xfrm>
        <a:graphic>
          <a:graphicData uri="http://schemas.openxmlformats.org/presentationml/2006/ole">
            <p:oleObj spid="_x0000_s124058" name="数式" r:id="rId9" imgW="469900" imgH="228600" progId="Equation.3">
              <p:embed/>
            </p:oleObj>
          </a:graphicData>
        </a:graphic>
      </p:graphicFrame>
      <p:pic>
        <p:nvPicPr>
          <p:cNvPr id="123918" name="Picture 25" descr="sample_imag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2200275"/>
            <a:ext cx="234791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9" name="Line 26"/>
          <p:cNvSpPr>
            <a:spLocks noChangeShapeType="1"/>
          </p:cNvSpPr>
          <p:nvPr/>
        </p:nvSpPr>
        <p:spPr bwMode="auto">
          <a:xfrm flipV="1">
            <a:off x="200025" y="2325688"/>
            <a:ext cx="0" cy="3968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pic>
        <p:nvPicPr>
          <p:cNvPr id="123920" name="Picture 27" descr="result_d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4437063"/>
            <a:ext cx="2835275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21" name="Rectangle 28"/>
          <p:cNvSpPr>
            <a:spLocks noChangeArrowheads="1"/>
          </p:cNvSpPr>
          <p:nvPr/>
        </p:nvSpPr>
        <p:spPr bwMode="auto">
          <a:xfrm>
            <a:off x="0" y="4437063"/>
            <a:ext cx="250507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カンチレバー</a:t>
            </a: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ばね定数：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40 N/m</a:t>
            </a: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周波数：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160 kHz</a:t>
            </a: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振幅：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6 </a:t>
            </a:r>
            <a:r>
              <a:rPr lang="en-US" altLang="ja-JP" sz="120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Å</a:t>
            </a:r>
            <a:endParaRPr lang="en-US" altLang="ja-JP" sz="12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計算した高さの範囲： </a:t>
            </a: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　　試料表面から測り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1.8 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～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4.8 </a:t>
            </a:r>
            <a:r>
              <a:rPr lang="en-US" altLang="ja-JP" sz="120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Å</a:t>
            </a:r>
            <a:endParaRPr lang="ja-JP" altLang="en-US" sz="1200">
              <a:solidFill>
                <a:srgbClr val="000000"/>
              </a:solidFill>
              <a:latin typeface="Century" panose="02040604050505020304" pitchFamily="18" charset="0"/>
              <a:ea typeface="ＭＳ 明朝" panose="02020609040205080304" pitchFamily="17" charset="-128"/>
            </a:endParaRPr>
          </a:p>
          <a:p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真空中計算</a:t>
            </a:r>
          </a:p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高さ一定・周波数シフト像モード</a:t>
            </a:r>
          </a:p>
        </p:txBody>
      </p:sp>
      <p:sp useBgFill="1">
        <p:nvSpPr>
          <p:cNvPr id="123922" name="Text Box 8"/>
          <p:cNvSpPr txBox="1">
            <a:spLocks noChangeArrowheads="1"/>
          </p:cNvSpPr>
          <p:nvPr/>
        </p:nvSpPr>
        <p:spPr bwMode="auto">
          <a:xfrm>
            <a:off x="55563" y="476250"/>
            <a:ext cx="1547812" cy="4572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>
                <a:solidFill>
                  <a:schemeClr val="hlink"/>
                </a:solidFill>
                <a:latin typeface="Calibri" panose="020F0502020204030204" pitchFamily="34" charset="0"/>
              </a:rPr>
              <a:t>Simulation</a:t>
            </a:r>
          </a:p>
        </p:txBody>
      </p:sp>
      <p:sp>
        <p:nvSpPr>
          <p:cNvPr id="123923" name="Rectangle 30"/>
          <p:cNvSpPr>
            <a:spLocks noChangeArrowheads="1"/>
          </p:cNvSpPr>
          <p:nvPr/>
        </p:nvSpPr>
        <p:spPr bwMode="auto">
          <a:xfrm>
            <a:off x="3227388" y="6583363"/>
            <a:ext cx="15097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周波数シフト像</a:t>
            </a:r>
          </a:p>
        </p:txBody>
      </p:sp>
      <p:pic>
        <p:nvPicPr>
          <p:cNvPr id="123924" name="Picture 3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54138"/>
            <a:ext cx="10652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925" name="Rectangle 32"/>
          <p:cNvSpPr>
            <a:spLocks noChangeArrowheads="1"/>
          </p:cNvSpPr>
          <p:nvPr/>
        </p:nvSpPr>
        <p:spPr bwMode="auto">
          <a:xfrm>
            <a:off x="0" y="1066800"/>
            <a:ext cx="2065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探針：シリコンモデル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2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2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23926" name="Rectangle 33"/>
          <p:cNvSpPr>
            <a:spLocks noChangeArrowheads="1"/>
          </p:cNvSpPr>
          <p:nvPr/>
        </p:nvSpPr>
        <p:spPr bwMode="auto">
          <a:xfrm>
            <a:off x="5240338" y="5876925"/>
            <a:ext cx="45212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赤色の点は酸素原子の位置であり、これらを縦に結ぶと酸素原子のジグザグ構造が現れる。</a:t>
            </a:r>
          </a:p>
          <a:p>
            <a:pPr>
              <a:lnSpc>
                <a:spcPct val="120000"/>
              </a:lnSpc>
            </a:pP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黄色の点は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Ca</a:t>
            </a:r>
            <a:r>
              <a:rPr lang="ja-JP" altLang="en-US" sz="1200">
                <a:solidFill>
                  <a:schemeClr val="tx1"/>
                </a:solidFill>
                <a:latin typeface="Arial" panose="020B0604020202020204" pitchFamily="34" charset="0"/>
              </a:rPr>
              <a:t>原子の位置であり、長方形の格子を形成している。</a:t>
            </a:r>
          </a:p>
        </p:txBody>
      </p:sp>
      <p:sp>
        <p:nvSpPr>
          <p:cNvPr id="123927" name="Freeform 34"/>
          <p:cNvSpPr>
            <a:spLocks/>
          </p:cNvSpPr>
          <p:nvPr/>
        </p:nvSpPr>
        <p:spPr bwMode="auto">
          <a:xfrm>
            <a:off x="4305300" y="4681538"/>
            <a:ext cx="152400" cy="1627187"/>
          </a:xfrm>
          <a:custGeom>
            <a:avLst/>
            <a:gdLst>
              <a:gd name="T0" fmla="*/ 2147483646 w 120"/>
              <a:gd name="T1" fmla="*/ 0 h 1431"/>
              <a:gd name="T2" fmla="*/ 0 w 120"/>
              <a:gd name="T3" fmla="*/ 2147483646 h 1431"/>
              <a:gd name="T4" fmla="*/ 2147483646 w 120"/>
              <a:gd name="T5" fmla="*/ 2147483646 h 1431"/>
              <a:gd name="T6" fmla="*/ 0 w 120"/>
              <a:gd name="T7" fmla="*/ 2147483646 h 1431"/>
              <a:gd name="T8" fmla="*/ 2147483646 w 120"/>
              <a:gd name="T9" fmla="*/ 2147483646 h 14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" h="1431">
                <a:moveTo>
                  <a:pt x="114" y="0"/>
                </a:moveTo>
                <a:lnTo>
                  <a:pt x="0" y="357"/>
                </a:lnTo>
                <a:lnTo>
                  <a:pt x="117" y="717"/>
                </a:lnTo>
                <a:lnTo>
                  <a:pt x="0" y="1077"/>
                </a:lnTo>
                <a:lnTo>
                  <a:pt x="120" y="1431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153</Words>
  <Application>Microsoft Office PowerPoint</Application>
  <PresentationFormat>A4 210 x 297 mm</PresentationFormat>
  <Paragraphs>26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【CG】方解石(calcite, CaCO3)の周波数シフトAFM像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1028</cp:revision>
  <dcterms:created xsi:type="dcterms:W3CDTF">2014-03-31T02:49:52Z</dcterms:created>
  <dcterms:modified xsi:type="dcterms:W3CDTF">2016-09-02T04:54:44Z</dcterms:modified>
</cp:coreProperties>
</file>