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9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ctr" hangingPunct="1"/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CG_ConstForce_Polymer_003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024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596300BB-7DFF-4954-94E7-02982A7374BC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7779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角丸四角形 18"/>
          <p:cNvSpPr>
            <a:spLocks noChangeArrowheads="1"/>
          </p:cNvSpPr>
          <p:nvPr/>
        </p:nvSpPr>
        <p:spPr bwMode="auto">
          <a:xfrm>
            <a:off x="4859338" y="2852578"/>
            <a:ext cx="4892675" cy="3879056"/>
          </a:xfrm>
          <a:prstGeom prst="roundRect">
            <a:avLst>
              <a:gd name="adj" fmla="val 578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224" name="Rectangle 18"/>
          <p:cNvSpPr>
            <a:spLocks noChangeArrowheads="1"/>
          </p:cNvSpPr>
          <p:nvPr/>
        </p:nvSpPr>
        <p:spPr bwMode="auto">
          <a:xfrm>
            <a:off x="6553200" y="2870040"/>
            <a:ext cx="1944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225" name="正方形/長方形 2"/>
          <p:cNvSpPr>
            <a:spLocks noChangeArrowheads="1"/>
          </p:cNvSpPr>
          <p:nvPr/>
        </p:nvSpPr>
        <p:spPr bwMode="auto">
          <a:xfrm>
            <a:off x="4859339" y="5852952"/>
            <a:ext cx="489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000080"/>
                </a:solidFill>
                <a:latin typeface="Arial" panose="020B0604020202020204" pitchFamily="34" charset="0"/>
              </a:rPr>
              <a:t>(a) Molecular-scale AFM height image of a PTFE layer deposited by rubbing on a hot glass substrate. (b) Surface view of (a) after filtering.</a:t>
            </a:r>
          </a:p>
        </p:txBody>
      </p:sp>
      <p:sp>
        <p:nvSpPr>
          <p:cNvPr id="9226" name="正方形/長方形 2"/>
          <p:cNvSpPr>
            <a:spLocks noChangeArrowheads="1"/>
          </p:cNvSpPr>
          <p:nvPr/>
        </p:nvSpPr>
        <p:spPr bwMode="auto">
          <a:xfrm>
            <a:off x="5002213" y="6269670"/>
            <a:ext cx="4606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Sergei N. </a:t>
            </a:r>
            <a:r>
              <a:rPr lang="en-US" altLang="ja-JP" sz="1200" dirty="0" err="1">
                <a:solidFill>
                  <a:schemeClr val="tx1"/>
                </a:solidFill>
              </a:rPr>
              <a:t>Magonov</a:t>
            </a:r>
            <a:r>
              <a:rPr lang="en-US" altLang="ja-JP" sz="1200" dirty="0">
                <a:solidFill>
                  <a:schemeClr val="tx1"/>
                </a:solidFill>
              </a:rPr>
              <a:t> and Myung-Hwan </a:t>
            </a:r>
            <a:r>
              <a:rPr lang="en-US" altLang="ja-JP" sz="1200" dirty="0" err="1">
                <a:solidFill>
                  <a:schemeClr val="tx1"/>
                </a:solidFill>
              </a:rPr>
              <a:t>Whangbo</a:t>
            </a:r>
            <a:r>
              <a:rPr lang="en-US" altLang="ja-JP" sz="1200" dirty="0">
                <a:solidFill>
                  <a:schemeClr val="tx1"/>
                </a:solidFill>
              </a:rPr>
              <a:t>, Surface Analysis with STM and AFM: Experimental and Theoretical Aspects of Image Analysis</a:t>
            </a:r>
          </a:p>
        </p:txBody>
      </p:sp>
      <p:pic>
        <p:nvPicPr>
          <p:cNvPr id="9227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50" y="3270090"/>
            <a:ext cx="4624388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28588" y="836717"/>
            <a:ext cx="9623425" cy="1844675"/>
            <a:chOff x="128588" y="539750"/>
            <a:chExt cx="9623425" cy="1844675"/>
          </a:xfrm>
        </p:grpSpPr>
        <p:sp>
          <p:nvSpPr>
            <p:cNvPr id="21" name="テキスト ボックス 14"/>
            <p:cNvSpPr txBox="1">
              <a:spLocks noChangeArrowheads="1"/>
            </p:cNvSpPr>
            <p:nvPr/>
          </p:nvSpPr>
          <p:spPr bwMode="auto">
            <a:xfrm>
              <a:off x="2468563" y="833438"/>
              <a:ext cx="3617912" cy="1385887"/>
            </a:xfrm>
            <a:prstGeom prst="rect">
              <a:avLst/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針：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 CO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試料： 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PTFE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の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13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6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-helix chain, 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単層シート</a:t>
              </a:r>
              <a:endParaRPr lang="en-US" altLang="ja-JP" sz="1400" dirty="0" smtClean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+mn-lt"/>
                </a:rPr>
                <a:t>スキャンエリア：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20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 Å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x 20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スキャンモード： 力一定モード</a:t>
              </a:r>
              <a:endParaRPr lang="en-US" altLang="ja-JP" sz="1400" dirty="0" smtClean="0">
                <a:solidFill>
                  <a:srgbClr val="000000"/>
                </a:solidFill>
                <a:latin typeface="Arial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力の設定値：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+0.01 </a:t>
              </a:r>
              <a:r>
                <a:rPr lang="en-US" altLang="ja-JP" sz="1400" dirty="0" err="1" smtClean="0">
                  <a:solidFill>
                    <a:srgbClr val="000000"/>
                  </a:solidFill>
                  <a:latin typeface="Arial"/>
                </a:rPr>
                <a:t>nN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 (</a:t>
              </a: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微小な斥力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)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解像度：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0.5 </a:t>
              </a:r>
              <a:r>
                <a:rPr lang="en-US" altLang="ja-JP" sz="1400" dirty="0">
                  <a:solidFill>
                    <a:srgbClr val="000000"/>
                  </a:solidFill>
                </a:rPr>
                <a:t>Å</a:t>
              </a:r>
              <a:endParaRPr lang="en-US" altLang="ja-JP" sz="140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20" name="角丸四角形 28"/>
            <p:cNvSpPr>
              <a:spLocks noChangeArrowheads="1"/>
            </p:cNvSpPr>
            <p:nvPr/>
          </p:nvSpPr>
          <p:spPr bwMode="auto">
            <a:xfrm>
              <a:off x="128588" y="742950"/>
              <a:ext cx="9623425" cy="1641475"/>
            </a:xfrm>
            <a:prstGeom prst="roundRect">
              <a:avLst>
                <a:gd name="adj" fmla="val 9222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352425" y="539750"/>
              <a:ext cx="1958975" cy="369888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シミュレートモデル</a:t>
              </a:r>
            </a:p>
          </p:txBody>
        </p:sp>
        <p:pic>
          <p:nvPicPr>
            <p:cNvPr id="9222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250" y="898525"/>
              <a:ext cx="2897188" cy="128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図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150" y="898525"/>
              <a:ext cx="1128713" cy="104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9" name="正方形/長方形 2"/>
            <p:cNvSpPr>
              <a:spLocks noChangeArrowheads="1"/>
            </p:cNvSpPr>
            <p:nvPr/>
          </p:nvSpPr>
          <p:spPr bwMode="auto">
            <a:xfrm>
              <a:off x="177800" y="1841500"/>
              <a:ext cx="22415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ja-JP" sz="1400">
                  <a:solidFill>
                    <a:schemeClr val="tx1"/>
                  </a:solidFill>
                </a:rPr>
                <a:t>PTFE</a:t>
              </a:r>
              <a:r>
                <a:rPr lang="ja-JP" altLang="en-US" sz="1400">
                  <a:solidFill>
                    <a:schemeClr val="tx1"/>
                  </a:solidFill>
                </a:rPr>
                <a:t> ＝</a:t>
              </a:r>
              <a:endParaRPr lang="en-US" altLang="ja-JP" sz="1400">
                <a:solidFill>
                  <a:schemeClr val="tx1"/>
                </a:solidFill>
              </a:endParaRPr>
            </a:p>
            <a:p>
              <a:r>
                <a:rPr lang="ja-JP" altLang="en-US" sz="1400">
                  <a:solidFill>
                    <a:schemeClr val="tx1"/>
                  </a:solidFill>
                </a:rPr>
                <a:t>ポリテトラフルオロエチレン</a:t>
              </a:r>
              <a:endParaRPr lang="en-US" altLang="ja-JP" sz="1400">
                <a:solidFill>
                  <a:schemeClr val="tx1"/>
                </a:solidFill>
              </a:endParaRPr>
            </a:p>
          </p:txBody>
        </p:sp>
      </p:grpSp>
      <p:pic>
        <p:nvPicPr>
          <p:cNvPr id="9230" name="図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3270090"/>
            <a:ext cx="4625975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1" name="テキスト ボックス 16"/>
          <p:cNvSpPr txBox="1">
            <a:spLocks noChangeArrowheads="1"/>
          </p:cNvSpPr>
          <p:nvPr/>
        </p:nvSpPr>
        <p:spPr bwMode="auto">
          <a:xfrm>
            <a:off x="1820863" y="2843052"/>
            <a:ext cx="1108075" cy="3698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panose="020B0604020202020204" pitchFamily="34" charset="0"/>
              </a:rPr>
              <a:t>計算結果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8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CG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</a:t>
            </a:r>
            <a:r>
              <a:rPr lang="ja-JP" altLang="en-US" dirty="0" smtClean="0"/>
              <a:t>フッ素系樹脂</a:t>
            </a:r>
            <a:r>
              <a:rPr lang="en-US" altLang="ja-JP" dirty="0" smtClean="0"/>
              <a:t>PTFE</a:t>
            </a:r>
            <a:r>
              <a:rPr lang="ja-JP" altLang="en-US" dirty="0" smtClean="0"/>
              <a:t>の力一定モード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</a:t>
            </a:r>
          </a:p>
        </p:txBody>
      </p:sp>
    </p:spTree>
    <p:extLst>
      <p:ext uri="{BB962C8B-B14F-4D97-AF65-F5344CB8AC3E}">
        <p14:creationId xmlns="" xmlns:p14="http://schemas.microsoft.com/office/powerpoint/2010/main" val="32950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14784</TotalTime>
  <Words>120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 フッ素系樹脂PTFEの力一定モードAFM像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1029</cp:revision>
  <dcterms:created xsi:type="dcterms:W3CDTF">2014-03-31T02:49:52Z</dcterms:created>
  <dcterms:modified xsi:type="dcterms:W3CDTF">2016-09-02T07:17:26Z</dcterms:modified>
</cp:coreProperties>
</file>