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793"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008000"/>
    <a:srgbClr val="FF0000"/>
    <a:srgbClr val="66CCFF"/>
    <a:srgbClr val="663300"/>
    <a:srgbClr val="33CC33"/>
    <a:srgbClr val="CCFFFF"/>
    <a:srgbClr val="EAF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86401" autoAdjust="0"/>
  </p:normalViewPr>
  <p:slideViewPr>
    <p:cSldViewPr>
      <p:cViewPr varScale="1">
        <p:scale>
          <a:sx n="49" d="100"/>
          <a:sy n="49" d="100"/>
        </p:scale>
        <p:origin x="654" y="54"/>
      </p:cViewPr>
      <p:guideLst>
        <p:guide orient="horz" pos="2160"/>
        <p:guide pos="31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3FE354DF-4C58-49B9-9333-BF7A2C4210AD}" type="datetimeFigureOut">
              <a:rPr lang="ja-JP" altLang="en-US"/>
              <a:pPr>
                <a:defRPr/>
              </a:pPr>
              <a:t>2016/8/31</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2CB298DE-F8F7-42C5-B63B-30AF643B7E8D}" type="slidenum">
              <a:rPr lang="ja-JP" altLang="en-US"/>
              <a:pPr>
                <a:defRPr/>
              </a:pPr>
              <a:t>‹#›</a:t>
            </a:fld>
            <a:endParaRPr lang="en-US" altLang="ja-JP"/>
          </a:p>
        </p:txBody>
      </p:sp>
    </p:spTree>
    <p:extLst>
      <p:ext uri="{BB962C8B-B14F-4D97-AF65-F5344CB8AC3E}">
        <p14:creationId xmlns:p14="http://schemas.microsoft.com/office/powerpoint/2010/main" val="31369081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9E8F58CE-F99D-4F46-ABE5-4267A205C12E}" type="slidenum">
              <a:rPr lang="en-US" altLang="ja-JP"/>
              <a:pPr>
                <a:defRPr/>
              </a:pPr>
              <a:t>‹#›</a:t>
            </a:fld>
            <a:endParaRPr lang="en-US" altLang="ja-JP"/>
          </a:p>
        </p:txBody>
      </p:sp>
    </p:spTree>
    <p:extLst>
      <p:ext uri="{BB962C8B-B14F-4D97-AF65-F5344CB8AC3E}">
        <p14:creationId xmlns:p14="http://schemas.microsoft.com/office/powerpoint/2010/main" val="645149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781050" y="766763"/>
            <a:ext cx="5537200" cy="3833812"/>
          </a:xfrm>
          <a:ln/>
        </p:spPr>
      </p:sp>
      <p:sp>
        <p:nvSpPr>
          <p:cNvPr id="66563" name="Rectangle 3"/>
          <p:cNvSpPr>
            <a:spLocks noGrp="1" noChangeArrowheads="1"/>
          </p:cNvSpPr>
          <p:nvPr>
            <p:ph type="body" idx="1"/>
          </p:nvPr>
        </p:nvSpPr>
        <p:spPr>
          <a:xfrm>
            <a:off x="711200" y="4856163"/>
            <a:ext cx="5676900" cy="4600575"/>
          </a:xfrm>
          <a:noFill/>
        </p:spPr>
        <p:txBody>
          <a:bodyPr/>
          <a:lstStyle/>
          <a:p>
            <a:pPr>
              <a:spcBef>
                <a:spcPct val="0"/>
              </a:spcBef>
            </a:pPr>
            <a:r>
              <a:rPr kumimoji="1" lang="en-US" altLang="ja-JP" sz="900" b="0" i="0" u="none" strike="noStrike" kern="1200" dirty="0" smtClean="0">
                <a:solidFill>
                  <a:schemeClr val="tx1"/>
                </a:solidFill>
                <a:effectLst/>
                <a:latin typeface="Arial" pitchFamily="34" charset="0"/>
                <a:ea typeface="ＭＳ Ｐ明朝" pitchFamily="18" charset="-128"/>
                <a:cs typeface="+mn-cs"/>
              </a:rPr>
              <a:t>GeoAFM_CalcImage_Polymer_015</a:t>
            </a:r>
            <a:r>
              <a:rPr lang="en-US" altLang="ja-JP" dirty="0" smtClean="0"/>
              <a:t> </a:t>
            </a:r>
            <a:endParaRPr lang="ja-JP" altLang="en-US" dirty="0" smtClean="0"/>
          </a:p>
          <a:p>
            <a:endParaRPr lang="ja-JP" altLang="en-US" dirty="0" smtClean="0"/>
          </a:p>
        </p:txBody>
      </p:sp>
    </p:spTree>
    <p:extLst>
      <p:ext uri="{BB962C8B-B14F-4D97-AF65-F5344CB8AC3E}">
        <p14:creationId xmlns:p14="http://schemas.microsoft.com/office/powerpoint/2010/main" val="1039755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7F652B8-49F3-40A4-A420-3B27D906D75F}"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4D9DD8-E52A-45B1-B427-63F79AE12B61}" type="slidenum">
              <a:rPr lang="en-US" altLang="ja-JP"/>
              <a:pPr>
                <a:defRPr/>
              </a:pPr>
              <a:t>‹#›</a:t>
            </a:fld>
            <a:r>
              <a:rPr lang="en-US" altLang="ja-JP"/>
              <a:t>/23</a:t>
            </a:r>
          </a:p>
        </p:txBody>
      </p:sp>
    </p:spTree>
    <p:extLst>
      <p:ext uri="{BB962C8B-B14F-4D97-AF65-F5344CB8AC3E}">
        <p14:creationId xmlns:p14="http://schemas.microsoft.com/office/powerpoint/2010/main" val="214220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A45A9DD4-5FAA-440F-AF0D-0470D2F5E2D2}"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8D0DBB6C-58F9-4340-B2D4-4CAAF45C2B7D}" type="slidenum">
              <a:rPr lang="en-US" altLang="ja-JP"/>
              <a:pPr>
                <a:defRPr/>
              </a:pPr>
              <a:t>‹#›</a:t>
            </a:fld>
            <a:endParaRPr lang="en-US" altLang="ja-JP" dirty="0"/>
          </a:p>
        </p:txBody>
      </p:sp>
    </p:spTree>
    <p:extLst>
      <p:ext uri="{BB962C8B-B14F-4D97-AF65-F5344CB8AC3E}">
        <p14:creationId xmlns:p14="http://schemas.microsoft.com/office/powerpoint/2010/main" val="4068997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1D0BA95D-2F35-4014-804E-614F6A78D33A}"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82D3CB2E-08A5-4545-A2F6-A1A7183D7B10}" type="slidenum">
              <a:rPr lang="en-US" altLang="ja-JP"/>
              <a:pPr>
                <a:defRPr/>
              </a:pPr>
              <a:t>‹#›</a:t>
            </a:fld>
            <a:r>
              <a:rPr lang="en-US" altLang="ja-JP"/>
              <a:t>/23</a:t>
            </a:r>
          </a:p>
        </p:txBody>
      </p:sp>
    </p:spTree>
    <p:extLst>
      <p:ext uri="{BB962C8B-B14F-4D97-AF65-F5344CB8AC3E}">
        <p14:creationId xmlns:p14="http://schemas.microsoft.com/office/powerpoint/2010/main" val="3934396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13A2D4C1-FDB7-494B-9C75-6FEACBDC3C62}"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A61A087F-EB5A-42F9-909B-4F6CB22F7FC8}" type="slidenum">
              <a:rPr lang="en-US" altLang="ja-JP"/>
              <a:pPr>
                <a:defRPr/>
              </a:pPr>
              <a:t>‹#›</a:t>
            </a:fld>
            <a:r>
              <a:rPr lang="en-US" altLang="ja-JP"/>
              <a:t>/23</a:t>
            </a:r>
          </a:p>
        </p:txBody>
      </p:sp>
    </p:spTree>
    <p:extLst>
      <p:ext uri="{BB962C8B-B14F-4D97-AF65-F5344CB8AC3E}">
        <p14:creationId xmlns:p14="http://schemas.microsoft.com/office/powerpoint/2010/main" val="2144339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6B2C265C-CCC0-488E-A458-4EA98C38AB54}" type="datetime1">
              <a:rPr lang="ja-JP" altLang="en-US"/>
              <a:pPr>
                <a:defRPr/>
              </a:pPr>
              <a:t>2016/8/31</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F46A32CA-9533-4685-8F8F-4797A96FA1AB}" type="slidenum">
              <a:rPr lang="en-US" altLang="ja-JP"/>
              <a:pPr>
                <a:defRPr/>
              </a:pPr>
              <a:t>‹#›</a:t>
            </a:fld>
            <a:r>
              <a:rPr lang="en-US" altLang="ja-JP"/>
              <a:t>/23</a:t>
            </a:r>
          </a:p>
        </p:txBody>
      </p:sp>
    </p:spTree>
    <p:extLst>
      <p:ext uri="{BB962C8B-B14F-4D97-AF65-F5344CB8AC3E}">
        <p14:creationId xmlns:p14="http://schemas.microsoft.com/office/powerpoint/2010/main" val="4219513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B0A2370D-0F77-42AA-89A0-DB09C8B75EFA}" type="datetime1">
              <a:rPr lang="ja-JP" altLang="en-US"/>
              <a:pPr>
                <a:defRPr/>
              </a:pPr>
              <a:t>2016/8/31</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1351BEA3-299F-4CD9-AF11-7FC8671BBFD1}" type="slidenum">
              <a:rPr lang="en-US" altLang="ja-JP"/>
              <a:pPr>
                <a:defRPr/>
              </a:pPr>
              <a:t>‹#›</a:t>
            </a:fld>
            <a:r>
              <a:rPr lang="en-US" altLang="ja-JP"/>
              <a:t>/23</a:t>
            </a:r>
          </a:p>
        </p:txBody>
      </p:sp>
    </p:spTree>
    <p:extLst>
      <p:ext uri="{BB962C8B-B14F-4D97-AF65-F5344CB8AC3E}">
        <p14:creationId xmlns:p14="http://schemas.microsoft.com/office/powerpoint/2010/main" val="3016085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945D18C5-7E20-4156-B9D4-DD65B508A9C2}" type="datetime1">
              <a:rPr lang="ja-JP" altLang="en-US"/>
              <a:pPr>
                <a:defRPr/>
              </a:pPr>
              <a:t>2016/8/31</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737A6548-EC79-4D68-9AA8-3C1BC0924A30}" type="slidenum">
              <a:rPr lang="en-US" altLang="ja-JP"/>
              <a:pPr>
                <a:defRPr/>
              </a:pPr>
              <a:t>‹#›</a:t>
            </a:fld>
            <a:r>
              <a:rPr lang="en-US" altLang="ja-JP"/>
              <a:t>/23</a:t>
            </a:r>
          </a:p>
        </p:txBody>
      </p:sp>
    </p:spTree>
    <p:extLst>
      <p:ext uri="{BB962C8B-B14F-4D97-AF65-F5344CB8AC3E}">
        <p14:creationId xmlns:p14="http://schemas.microsoft.com/office/powerpoint/2010/main" val="2469035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CA8598AA-8ACA-44CD-9646-24CF821BE2FE}"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6B67384F-6656-4244-9461-DD4EF95C3B21}" type="slidenum">
              <a:rPr lang="en-US" altLang="ja-JP"/>
              <a:pPr>
                <a:defRPr/>
              </a:pPr>
              <a:t>‹#›</a:t>
            </a:fld>
            <a:r>
              <a:rPr lang="en-US" altLang="ja-JP"/>
              <a:t>/23</a:t>
            </a:r>
          </a:p>
        </p:txBody>
      </p:sp>
    </p:spTree>
    <p:extLst>
      <p:ext uri="{BB962C8B-B14F-4D97-AF65-F5344CB8AC3E}">
        <p14:creationId xmlns:p14="http://schemas.microsoft.com/office/powerpoint/2010/main" val="4289622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034D776B-321A-46AC-B22B-18C2FD614508}"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49A333E-739C-450E-9ABF-47CB8D051649}" type="slidenum">
              <a:rPr lang="en-US" altLang="ja-JP"/>
              <a:pPr>
                <a:defRPr/>
              </a:pPr>
              <a:t>‹#›</a:t>
            </a:fld>
            <a:r>
              <a:rPr lang="en-US" altLang="ja-JP"/>
              <a:t>/23</a:t>
            </a:r>
          </a:p>
        </p:txBody>
      </p:sp>
    </p:spTree>
    <p:extLst>
      <p:ext uri="{BB962C8B-B14F-4D97-AF65-F5344CB8AC3E}">
        <p14:creationId xmlns:p14="http://schemas.microsoft.com/office/powerpoint/2010/main" val="884735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E6A23B13-319D-4422-A0E6-A18E2D32AEFD}"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25A6E11-4A45-4070-B683-A689FAE32EE0}" type="slidenum">
              <a:rPr lang="en-US" altLang="ja-JP"/>
              <a:pPr>
                <a:defRPr/>
              </a:pPr>
              <a:t>‹#›</a:t>
            </a:fld>
            <a:r>
              <a:rPr lang="en-US" altLang="ja-JP"/>
              <a:t>/23</a:t>
            </a:r>
          </a:p>
        </p:txBody>
      </p:sp>
    </p:spTree>
    <p:extLst>
      <p:ext uri="{BB962C8B-B14F-4D97-AF65-F5344CB8AC3E}">
        <p14:creationId xmlns:p14="http://schemas.microsoft.com/office/powerpoint/2010/main" val="1154996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31FC1E01-A965-4F00-8910-7CDDED58C05C}" type="datetime1">
              <a:rPr lang="ja-JP" altLang="en-US"/>
              <a:pPr>
                <a:defRPr/>
              </a:pPr>
              <a:t>2016/8/31</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217CDA94-A18B-417A-9B20-834D1A78E5EB}" type="slidenum">
              <a:rPr lang="en-US" altLang="ja-JP"/>
              <a:pPr>
                <a:defRPr/>
              </a:pPr>
              <a:t>‹#›</a:t>
            </a:fld>
            <a:r>
              <a:rPr lang="en-US" altLang="ja-JP"/>
              <a:t>/23</a:t>
            </a:r>
          </a:p>
        </p:txBody>
      </p:sp>
    </p:spTree>
    <p:extLst>
      <p:ext uri="{BB962C8B-B14F-4D97-AF65-F5344CB8AC3E}">
        <p14:creationId xmlns:p14="http://schemas.microsoft.com/office/powerpoint/2010/main" val="3892466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50BB1CBE-1B34-49E3-8C91-9BB8820FA043}" type="datetime1">
              <a:rPr lang="ja-JP" altLang="en-US"/>
              <a:pPr>
                <a:defRPr/>
              </a:pPr>
              <a:t>2016/8/31</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E222687C-976D-4460-B99C-1355A24B332F}" type="slidenum">
              <a:rPr lang="en-US" altLang="ja-JP"/>
              <a:pPr>
                <a:defRPr/>
              </a:pPr>
              <a:t>‹#›</a:t>
            </a:fld>
            <a:r>
              <a:rPr lang="en-US" altLang="ja-JP"/>
              <a:t>/23</a:t>
            </a:r>
          </a:p>
        </p:txBody>
      </p:sp>
    </p:spTree>
    <p:extLst>
      <p:ext uri="{BB962C8B-B14F-4D97-AF65-F5344CB8AC3E}">
        <p14:creationId xmlns:p14="http://schemas.microsoft.com/office/powerpoint/2010/main" val="3603368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6729D90D-B368-4300-90FC-996352F4561D}" type="datetime1">
              <a:rPr lang="ja-JP" altLang="en-US"/>
              <a:pPr>
                <a:defRPr/>
              </a:pPr>
              <a:t>2016/8/31</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160F181F-F87E-4873-AEDA-9112864A1E35}" type="slidenum">
              <a:rPr lang="en-US" altLang="ja-JP"/>
              <a:pPr>
                <a:defRPr/>
              </a:pPr>
              <a:t>‹#›</a:t>
            </a:fld>
            <a:r>
              <a:rPr lang="en-US" altLang="ja-JP"/>
              <a:t>/23</a:t>
            </a:r>
          </a:p>
        </p:txBody>
      </p:sp>
    </p:spTree>
    <p:extLst>
      <p:ext uri="{BB962C8B-B14F-4D97-AF65-F5344CB8AC3E}">
        <p14:creationId xmlns:p14="http://schemas.microsoft.com/office/powerpoint/2010/main" val="3369036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A6F7B814-9A9A-43B0-8515-C890C8EC4C22}"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C092731-2CD9-4023-885E-52715FF8FE50}" type="slidenum">
              <a:rPr lang="ja-JP" altLang="en-US"/>
              <a:pPr>
                <a:defRPr/>
              </a:pPr>
              <a:t>‹#›</a:t>
            </a:fld>
            <a:endParaRPr lang="en-US" altLang="ja-JP"/>
          </a:p>
        </p:txBody>
      </p:sp>
    </p:spTree>
    <p:extLst>
      <p:ext uri="{BB962C8B-B14F-4D97-AF65-F5344CB8AC3E}">
        <p14:creationId xmlns:p14="http://schemas.microsoft.com/office/powerpoint/2010/main" val="3439509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61030E23-3E59-4AB3-A597-12994BB70414}"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22B21E56-A1E3-447B-99FD-09E1FF2BC5FD}" type="slidenum">
              <a:rPr lang="ja-JP" altLang="en-US"/>
              <a:pPr>
                <a:defRPr/>
              </a:pPr>
              <a:t>‹#›</a:t>
            </a:fld>
            <a:endParaRPr lang="en-US" altLang="ja-JP"/>
          </a:p>
        </p:txBody>
      </p:sp>
    </p:spTree>
    <p:extLst>
      <p:ext uri="{BB962C8B-B14F-4D97-AF65-F5344CB8AC3E}">
        <p14:creationId xmlns:p14="http://schemas.microsoft.com/office/powerpoint/2010/main" val="3334246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BC18F376-1A17-4F37-9981-D14C44F6EFC1}"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385ECF7-CAB8-41D9-BAE2-0EF8F58DBC95}" type="slidenum">
              <a:rPr lang="ja-JP" altLang="en-US"/>
              <a:pPr>
                <a:defRPr/>
              </a:pPr>
              <a:t>‹#›</a:t>
            </a:fld>
            <a:endParaRPr lang="en-US" altLang="ja-JP"/>
          </a:p>
        </p:txBody>
      </p:sp>
    </p:spTree>
    <p:extLst>
      <p:ext uri="{BB962C8B-B14F-4D97-AF65-F5344CB8AC3E}">
        <p14:creationId xmlns:p14="http://schemas.microsoft.com/office/powerpoint/2010/main" val="99682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9FBC50EC-BFAE-41E2-B37C-529693AA1B32}"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2BCB55C5-8968-42D9-8A94-251A7E3DDB01}" type="slidenum">
              <a:rPr lang="ja-JP" altLang="en-US"/>
              <a:pPr>
                <a:defRPr/>
              </a:pPr>
              <a:t>‹#›</a:t>
            </a:fld>
            <a:endParaRPr lang="en-US" altLang="ja-JP"/>
          </a:p>
        </p:txBody>
      </p:sp>
    </p:spTree>
    <p:extLst>
      <p:ext uri="{BB962C8B-B14F-4D97-AF65-F5344CB8AC3E}">
        <p14:creationId xmlns:p14="http://schemas.microsoft.com/office/powerpoint/2010/main" val="2039008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A983683D-7065-40D9-9294-33129EE0ADC7}" type="datetime1">
              <a:rPr lang="ja-JP" altLang="en-US"/>
              <a:pPr>
                <a:defRPr/>
              </a:pPr>
              <a:t>2016/8/31</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2B99BEF9-36B8-4383-9D5F-6E64544DD71D}" type="slidenum">
              <a:rPr lang="ja-JP" altLang="en-US"/>
              <a:pPr>
                <a:defRPr/>
              </a:pPr>
              <a:t>‹#›</a:t>
            </a:fld>
            <a:endParaRPr lang="en-US" altLang="ja-JP"/>
          </a:p>
        </p:txBody>
      </p:sp>
    </p:spTree>
    <p:extLst>
      <p:ext uri="{BB962C8B-B14F-4D97-AF65-F5344CB8AC3E}">
        <p14:creationId xmlns:p14="http://schemas.microsoft.com/office/powerpoint/2010/main" val="2514608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23532A73-3FC5-409A-9D45-4A636258FC14}" type="datetime1">
              <a:rPr lang="ja-JP" altLang="en-US"/>
              <a:pPr>
                <a:defRPr/>
              </a:pPr>
              <a:t>2016/8/31</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C9BA1952-6331-4C08-AFEB-8D828230A79F}" type="slidenum">
              <a:rPr lang="ja-JP" altLang="en-US"/>
              <a:pPr>
                <a:defRPr/>
              </a:pPr>
              <a:t>‹#›</a:t>
            </a:fld>
            <a:endParaRPr lang="en-US" altLang="ja-JP"/>
          </a:p>
        </p:txBody>
      </p:sp>
    </p:spTree>
    <p:extLst>
      <p:ext uri="{BB962C8B-B14F-4D97-AF65-F5344CB8AC3E}">
        <p14:creationId xmlns:p14="http://schemas.microsoft.com/office/powerpoint/2010/main" val="11376819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A91B7FEB-5EFC-4104-ACC7-E7F9BEF89AFB}" type="datetime1">
              <a:rPr lang="ja-JP" altLang="en-US"/>
              <a:pPr>
                <a:defRPr/>
              </a:pPr>
              <a:t>2016/8/31</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50645BD7-B788-4CD9-AE66-8753A0A699CF}" type="slidenum">
              <a:rPr lang="ja-JP" altLang="en-US"/>
              <a:pPr>
                <a:defRPr/>
              </a:pPr>
              <a:t>‹#›</a:t>
            </a:fld>
            <a:endParaRPr lang="en-US" altLang="ja-JP"/>
          </a:p>
        </p:txBody>
      </p:sp>
    </p:spTree>
    <p:extLst>
      <p:ext uri="{BB962C8B-B14F-4D97-AF65-F5344CB8AC3E}">
        <p14:creationId xmlns:p14="http://schemas.microsoft.com/office/powerpoint/2010/main" val="1189322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8B57CEA1-94B7-40BD-BDB9-2F0A93A152C9}"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A27E801-6DDA-4225-9387-18C6E3D66BA5}" type="slidenum">
              <a:rPr lang="ja-JP" altLang="en-US"/>
              <a:pPr>
                <a:defRPr/>
              </a:pPr>
              <a:t>‹#›</a:t>
            </a:fld>
            <a:endParaRPr lang="en-US" altLang="ja-JP"/>
          </a:p>
        </p:txBody>
      </p:sp>
    </p:spTree>
    <p:extLst>
      <p:ext uri="{BB962C8B-B14F-4D97-AF65-F5344CB8AC3E}">
        <p14:creationId xmlns:p14="http://schemas.microsoft.com/office/powerpoint/2010/main" val="925183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277D8D96-9840-4991-B1C7-3DC2F7746850}" type="datetime1">
              <a:rPr lang="ja-JP" altLang="en-US"/>
              <a:pPr>
                <a:defRPr/>
              </a:pPr>
              <a:t>2016/8/31</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BB2A97FF-0658-4A8D-AA6E-0C7A163CDA44}" type="slidenum">
              <a:rPr lang="ja-JP" altLang="en-US"/>
              <a:pPr>
                <a:defRPr/>
              </a:pPr>
              <a:t>‹#›</a:t>
            </a:fld>
            <a:endParaRPr lang="en-US" altLang="ja-JP"/>
          </a:p>
        </p:txBody>
      </p:sp>
    </p:spTree>
    <p:extLst>
      <p:ext uri="{BB962C8B-B14F-4D97-AF65-F5344CB8AC3E}">
        <p14:creationId xmlns:p14="http://schemas.microsoft.com/office/powerpoint/2010/main" val="3063393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8DE34B25-7C4E-4C95-8607-42AA25596D1C}"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FA2D0F-A598-41C3-AB24-FF52D40B9215}" type="slidenum">
              <a:rPr lang="ja-JP" altLang="en-US"/>
              <a:pPr>
                <a:defRPr/>
              </a:pPr>
              <a:t>‹#›</a:t>
            </a:fld>
            <a:endParaRPr lang="en-US" altLang="ja-JP"/>
          </a:p>
        </p:txBody>
      </p:sp>
    </p:spTree>
    <p:extLst>
      <p:ext uri="{BB962C8B-B14F-4D97-AF65-F5344CB8AC3E}">
        <p14:creationId xmlns:p14="http://schemas.microsoft.com/office/powerpoint/2010/main" val="33668982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94E19816-DDDE-4387-872C-F9EAE0D3D599}" type="datetime1">
              <a:rPr lang="ja-JP" altLang="en-US"/>
              <a:pPr>
                <a:defRPr/>
              </a:pPr>
              <a:t>2016/8/31</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CB04433-4218-48D4-BCE4-1D44BB91ECC3}" type="slidenum">
              <a:rPr lang="ja-JP" altLang="en-US"/>
              <a:pPr>
                <a:defRPr/>
              </a:pPr>
              <a:t>‹#›</a:t>
            </a:fld>
            <a:endParaRPr lang="en-US" altLang="ja-JP"/>
          </a:p>
        </p:txBody>
      </p:sp>
    </p:spTree>
    <p:extLst>
      <p:ext uri="{BB962C8B-B14F-4D97-AF65-F5344CB8AC3E}">
        <p14:creationId xmlns:p14="http://schemas.microsoft.com/office/powerpoint/2010/main" val="2948039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E14740FD-9B6E-4B33-BF2E-C3D3275EF41C}"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2B424DE9-19DE-4A90-92A8-912FC31EF011}" type="slidenum">
              <a:rPr lang="en-US" altLang="ja-JP"/>
              <a:pPr>
                <a:defRPr/>
              </a:pPr>
              <a:t>‹#›</a:t>
            </a:fld>
            <a:r>
              <a:rPr lang="en-US" altLang="ja-JP"/>
              <a:t>/80</a:t>
            </a:r>
          </a:p>
        </p:txBody>
      </p:sp>
    </p:spTree>
    <p:extLst>
      <p:ext uri="{BB962C8B-B14F-4D97-AF65-F5344CB8AC3E}">
        <p14:creationId xmlns:p14="http://schemas.microsoft.com/office/powerpoint/2010/main" val="1285945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222A2354-84AE-42FC-A7CA-6FF05E1F5ACF}"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B657959-B89A-4568-8654-072920DB2DA8}" type="slidenum">
              <a:rPr lang="en-US" altLang="ja-JP"/>
              <a:pPr>
                <a:defRPr/>
              </a:pPr>
              <a:t>‹#›</a:t>
            </a:fld>
            <a:r>
              <a:rPr lang="en-US" altLang="ja-JP"/>
              <a:t>/80</a:t>
            </a:r>
          </a:p>
        </p:txBody>
      </p:sp>
    </p:spTree>
    <p:extLst>
      <p:ext uri="{BB962C8B-B14F-4D97-AF65-F5344CB8AC3E}">
        <p14:creationId xmlns:p14="http://schemas.microsoft.com/office/powerpoint/2010/main" val="24497076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5028238F-B23E-41EA-9283-F13D44892A94}"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44811A8C-5315-4C3E-A61D-3AFAC3BC306A}" type="slidenum">
              <a:rPr lang="en-US" altLang="ja-JP"/>
              <a:pPr>
                <a:defRPr/>
              </a:pPr>
              <a:t>‹#›</a:t>
            </a:fld>
            <a:r>
              <a:rPr lang="en-US" altLang="ja-JP"/>
              <a:t>/80</a:t>
            </a:r>
          </a:p>
        </p:txBody>
      </p:sp>
    </p:spTree>
    <p:extLst>
      <p:ext uri="{BB962C8B-B14F-4D97-AF65-F5344CB8AC3E}">
        <p14:creationId xmlns:p14="http://schemas.microsoft.com/office/powerpoint/2010/main" val="6666054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1AF37536-7C60-4D46-BF13-34DB16344A1A}"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76E70984-C96C-4D54-952C-3AF9DE617E96}" type="slidenum">
              <a:rPr lang="en-US" altLang="ja-JP"/>
              <a:pPr>
                <a:defRPr/>
              </a:pPr>
              <a:t>‹#›</a:t>
            </a:fld>
            <a:r>
              <a:rPr lang="en-US" altLang="ja-JP"/>
              <a:t>/80</a:t>
            </a:r>
          </a:p>
        </p:txBody>
      </p:sp>
    </p:spTree>
    <p:extLst>
      <p:ext uri="{BB962C8B-B14F-4D97-AF65-F5344CB8AC3E}">
        <p14:creationId xmlns:p14="http://schemas.microsoft.com/office/powerpoint/2010/main" val="3317670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546575DD-420D-4270-9568-C2A38A351C37}" type="datetime1">
              <a:rPr lang="ja-JP" altLang="en-US"/>
              <a:pPr>
                <a:defRPr/>
              </a:pPr>
              <a:t>2016/8/31</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06892C4E-3E41-4B53-9CB4-BEA53D11306F}" type="slidenum">
              <a:rPr lang="en-US" altLang="ja-JP"/>
              <a:pPr>
                <a:defRPr/>
              </a:pPr>
              <a:t>‹#›</a:t>
            </a:fld>
            <a:r>
              <a:rPr lang="en-US" altLang="ja-JP"/>
              <a:t>/80</a:t>
            </a:r>
          </a:p>
        </p:txBody>
      </p:sp>
    </p:spTree>
    <p:extLst>
      <p:ext uri="{BB962C8B-B14F-4D97-AF65-F5344CB8AC3E}">
        <p14:creationId xmlns:p14="http://schemas.microsoft.com/office/powerpoint/2010/main" val="4021874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7671791B-C188-49A3-9733-1B6C2B88B3C2}" type="datetime1">
              <a:rPr lang="ja-JP" altLang="en-US"/>
              <a:pPr>
                <a:defRPr/>
              </a:pPr>
              <a:t>2016/8/31</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269F548D-98C4-469D-A7C6-F85AD13F0B77}" type="slidenum">
              <a:rPr lang="en-US" altLang="ja-JP"/>
              <a:pPr>
                <a:defRPr/>
              </a:pPr>
              <a:t>‹#›</a:t>
            </a:fld>
            <a:r>
              <a:rPr lang="en-US" altLang="ja-JP"/>
              <a:t>/80</a:t>
            </a:r>
          </a:p>
        </p:txBody>
      </p:sp>
    </p:spTree>
    <p:extLst>
      <p:ext uri="{BB962C8B-B14F-4D97-AF65-F5344CB8AC3E}">
        <p14:creationId xmlns:p14="http://schemas.microsoft.com/office/powerpoint/2010/main" val="2522073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62890E51-D180-4309-AFC8-B0056787C6CF}" type="datetime1">
              <a:rPr lang="ja-JP" altLang="en-US"/>
              <a:pPr>
                <a:defRPr/>
              </a:pPr>
              <a:t>2016/8/31</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7A6CC26B-DCAC-4B38-97B5-6B3D859ECCB9}" type="slidenum">
              <a:rPr lang="en-US" altLang="ja-JP"/>
              <a:pPr>
                <a:defRPr/>
              </a:pPr>
              <a:t>‹#›</a:t>
            </a:fld>
            <a:r>
              <a:rPr lang="en-US" altLang="ja-JP"/>
              <a:t>/80</a:t>
            </a:r>
          </a:p>
        </p:txBody>
      </p:sp>
    </p:spTree>
    <p:extLst>
      <p:ext uri="{BB962C8B-B14F-4D97-AF65-F5344CB8AC3E}">
        <p14:creationId xmlns:p14="http://schemas.microsoft.com/office/powerpoint/2010/main" val="39648099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6CD7F562-D379-4001-A396-D9AB22995682}"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BB4E3582-7D1A-46F9-9BEE-7AA4568F93F7}" type="slidenum">
              <a:rPr lang="en-US" altLang="ja-JP"/>
              <a:pPr>
                <a:defRPr/>
              </a:pPr>
              <a:t>‹#›</a:t>
            </a:fld>
            <a:r>
              <a:rPr lang="en-US" altLang="ja-JP"/>
              <a:t>/80</a:t>
            </a:r>
          </a:p>
        </p:txBody>
      </p:sp>
    </p:spTree>
    <p:extLst>
      <p:ext uri="{BB962C8B-B14F-4D97-AF65-F5344CB8AC3E}">
        <p14:creationId xmlns:p14="http://schemas.microsoft.com/office/powerpoint/2010/main" val="633241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855DF06-E4B2-4476-B1EC-135326043387}" type="datetime1">
              <a:rPr lang="ja-JP" altLang="en-US"/>
              <a:pPr>
                <a:defRPr/>
              </a:pPr>
              <a:t>2016/8/31</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12EC3D83-81AF-4671-9B45-34D24DEC3001}" type="slidenum">
              <a:rPr lang="en-US" altLang="ja-JP"/>
              <a:pPr>
                <a:defRPr/>
              </a:pPr>
              <a:t>‹#›</a:t>
            </a:fld>
            <a:r>
              <a:rPr lang="en-US" altLang="ja-JP"/>
              <a:t>/80</a:t>
            </a:r>
          </a:p>
        </p:txBody>
      </p:sp>
    </p:spTree>
    <p:extLst>
      <p:ext uri="{BB962C8B-B14F-4D97-AF65-F5344CB8AC3E}">
        <p14:creationId xmlns:p14="http://schemas.microsoft.com/office/powerpoint/2010/main" val="14095569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20DF6971-1A52-461F-919F-29971A6E8899}"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771790A2-9359-4078-B4AD-C8F46F52C40B}" type="slidenum">
              <a:rPr lang="en-US" altLang="ja-JP"/>
              <a:pPr>
                <a:defRPr/>
              </a:pPr>
              <a:t>‹#›</a:t>
            </a:fld>
            <a:r>
              <a:rPr lang="en-US" altLang="ja-JP"/>
              <a:t>/80</a:t>
            </a:r>
          </a:p>
        </p:txBody>
      </p:sp>
    </p:spTree>
    <p:extLst>
      <p:ext uri="{BB962C8B-B14F-4D97-AF65-F5344CB8AC3E}">
        <p14:creationId xmlns:p14="http://schemas.microsoft.com/office/powerpoint/2010/main" val="33686388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78BA25F-46EA-428D-80EE-4922CD9D8769}" type="datetime1">
              <a:rPr lang="ja-JP" altLang="en-US"/>
              <a:pPr>
                <a:defRPr/>
              </a:pPr>
              <a:t>2016/8/31</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FE86A0B3-57CC-4968-9B41-FDB3D7C8C699}" type="slidenum">
              <a:rPr lang="en-US" altLang="ja-JP"/>
              <a:pPr>
                <a:defRPr/>
              </a:pPr>
              <a:t>‹#›</a:t>
            </a:fld>
            <a:r>
              <a:rPr lang="en-US" altLang="ja-JP"/>
              <a:t>/80</a:t>
            </a:r>
          </a:p>
        </p:txBody>
      </p:sp>
    </p:spTree>
    <p:extLst>
      <p:ext uri="{BB962C8B-B14F-4D97-AF65-F5344CB8AC3E}">
        <p14:creationId xmlns:p14="http://schemas.microsoft.com/office/powerpoint/2010/main" val="4087189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E07DDA52-0C3D-42F7-9A76-CE660006B1E2}" type="datetime1">
              <a:rPr lang="ja-JP" altLang="en-US"/>
              <a:pPr>
                <a:defRPr/>
              </a:pPr>
              <a:t>2016/8/31</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0F91E239-C1EC-4FAF-8893-A14358ED48BA}" type="slidenum">
              <a:rPr lang="en-US" altLang="ja-JP"/>
              <a:pPr>
                <a:defRPr/>
              </a:pPr>
              <a:t>‹#›</a:t>
            </a:fld>
            <a:r>
              <a:rPr lang="en-US" altLang="ja-JP"/>
              <a:t>/23</a:t>
            </a:r>
          </a:p>
        </p:txBody>
      </p:sp>
    </p:spTree>
  </p:cSld>
  <p:clrMap bg1="lt1" tx1="dk1" bg2="lt2" tx2="dk2" accent1="accent1" accent2="accent2" accent3="accent3" accent4="accent4" accent5="accent5" accent6="accent6" hlink="hlink" folHlink="folHlink"/>
  <p:sldLayoutIdLst>
    <p:sldLayoutId id="2147484515" r:id="rId1"/>
    <p:sldLayoutId id="2147484549" r:id="rId2"/>
    <p:sldLayoutId id="2147484516" r:id="rId3"/>
    <p:sldLayoutId id="2147484517" r:id="rId4"/>
    <p:sldLayoutId id="2147484518" r:id="rId5"/>
    <p:sldLayoutId id="2147484519" r:id="rId6"/>
    <p:sldLayoutId id="2147484520" r:id="rId7"/>
    <p:sldLayoutId id="2147484521" r:id="rId8"/>
    <p:sldLayoutId id="2147484522" r:id="rId9"/>
    <p:sldLayoutId id="2147484523" r:id="rId10"/>
    <p:sldLayoutId id="2147484524" r:id="rId11"/>
    <p:sldLayoutId id="2147484525" r:id="rId12"/>
    <p:sldLayoutId id="2147484526"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B245B0FD-F96D-4079-9EC7-63B9B0595A2C}" type="datetime1">
              <a:rPr lang="ja-JP" altLang="en-US"/>
              <a:pPr>
                <a:defRPr/>
              </a:pPr>
              <a:t>2016/8/31</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64ECE14D-7861-4B0B-A88B-6BEF1B87FD21}"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527" r:id="rId1"/>
    <p:sldLayoutId id="2147484528" r:id="rId2"/>
    <p:sldLayoutId id="2147484529" r:id="rId3"/>
    <p:sldLayoutId id="2147484530" r:id="rId4"/>
    <p:sldLayoutId id="2147484531" r:id="rId5"/>
    <p:sldLayoutId id="2147484532" r:id="rId6"/>
    <p:sldLayoutId id="2147484533" r:id="rId7"/>
    <p:sldLayoutId id="2147484534" r:id="rId8"/>
    <p:sldLayoutId id="2147484535" r:id="rId9"/>
    <p:sldLayoutId id="2147484536" r:id="rId10"/>
    <p:sldLayoutId id="2147484537"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A49F2354-51CE-4886-A919-B37A132DAE8B}" type="datetime1">
              <a:rPr lang="ja-JP" altLang="en-US"/>
              <a:pPr>
                <a:defRPr/>
              </a:pPr>
              <a:t>2016/8/31</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248EBEFB-CF2C-45CA-A531-EC683FB1E4D5}" type="slidenum">
              <a:rPr lang="en-US" altLang="ja-JP"/>
              <a:pPr>
                <a:defRPr/>
              </a:pPr>
              <a:t>‹#›</a:t>
            </a:fld>
            <a:r>
              <a:rPr lang="en-US" altLang="ja-JP"/>
              <a:t>/80</a:t>
            </a:r>
          </a:p>
        </p:txBody>
      </p:sp>
    </p:spTree>
  </p:cSld>
  <p:clrMap bg1="lt1" tx1="dk1" bg2="lt2" tx2="dk2" accent1="accent1" accent2="accent2" accent3="accent3" accent4="accent4" accent5="accent5" accent6="accent6" hlink="hlink" folHlink="folHlink"/>
  <p:sldLayoutIdLst>
    <p:sldLayoutId id="2147484538" r:id="rId1"/>
    <p:sldLayoutId id="2147484539" r:id="rId2"/>
    <p:sldLayoutId id="2147484540" r:id="rId3"/>
    <p:sldLayoutId id="2147484541" r:id="rId4"/>
    <p:sldLayoutId id="2147484542" r:id="rId5"/>
    <p:sldLayoutId id="2147484543" r:id="rId6"/>
    <p:sldLayoutId id="2147484544" r:id="rId7"/>
    <p:sldLayoutId id="2147484545" r:id="rId8"/>
    <p:sldLayoutId id="2147484546" r:id="rId9"/>
    <p:sldLayoutId id="2147484547" r:id="rId10"/>
    <p:sldLayoutId id="2147484548"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4613"/>
            <a:ext cx="8402638" cy="457200"/>
          </a:xfrm>
          <a:noFill/>
        </p:spPr>
        <p:txBody>
          <a:bodyPr>
            <a:spAutoFit/>
          </a:bodyPr>
          <a:lstStyle/>
          <a:p>
            <a:r>
              <a:rPr lang="en-US" altLang="ja-JP" dirty="0" smtClean="0"/>
              <a:t>【</a:t>
            </a:r>
            <a:r>
              <a:rPr lang="en-US" altLang="ja-JP" dirty="0" err="1" smtClean="0"/>
              <a:t>GeoAFM</a:t>
            </a:r>
            <a:r>
              <a:rPr lang="en-US" altLang="ja-JP" dirty="0" smtClean="0"/>
              <a:t>】</a:t>
            </a:r>
            <a:r>
              <a:rPr lang="ja-JP" altLang="en-US" dirty="0" smtClean="0"/>
              <a:t>タバコモザイクウィルス（</a:t>
            </a:r>
            <a:r>
              <a:rPr lang="en-US" altLang="ja-JP" dirty="0" smtClean="0"/>
              <a:t>TMV</a:t>
            </a:r>
            <a:r>
              <a:rPr lang="ja-JP" altLang="en-US" dirty="0" smtClean="0"/>
              <a:t>）の</a:t>
            </a:r>
            <a:r>
              <a:rPr lang="en-US" altLang="ja-JP" dirty="0" smtClean="0"/>
              <a:t>AFM</a:t>
            </a:r>
            <a:r>
              <a:rPr lang="ja-JP" altLang="en-US" dirty="0" smtClean="0"/>
              <a:t>像</a:t>
            </a:r>
          </a:p>
        </p:txBody>
      </p:sp>
      <p:sp>
        <p:nvSpPr>
          <p:cNvPr id="65539" name="Text Box 14"/>
          <p:cNvSpPr txBox="1">
            <a:spLocks noChangeArrowheads="1"/>
          </p:cNvSpPr>
          <p:nvPr/>
        </p:nvSpPr>
        <p:spPr bwMode="auto">
          <a:xfrm>
            <a:off x="8823325" y="0"/>
            <a:ext cx="1098550" cy="366713"/>
          </a:xfrm>
          <a:prstGeom prst="rect">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defTabSz="12223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22375">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12223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solidFill>
                  <a:schemeClr val="bg1"/>
                </a:solidFill>
              </a:rPr>
              <a:t>GeoAFM</a:t>
            </a:r>
          </a:p>
        </p:txBody>
      </p:sp>
      <p:sp>
        <p:nvSpPr>
          <p:cNvPr id="65540" name="AutoShape 4"/>
          <p:cNvSpPr>
            <a:spLocks noChangeArrowheads="1"/>
          </p:cNvSpPr>
          <p:nvPr/>
        </p:nvSpPr>
        <p:spPr bwMode="auto">
          <a:xfrm>
            <a:off x="128588" y="4578350"/>
            <a:ext cx="6192837" cy="2141538"/>
          </a:xfrm>
          <a:prstGeom prst="roundRect">
            <a:avLst>
              <a:gd name="adj" fmla="val 6856"/>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ja-JP" altLang="en-US"/>
          </a:p>
        </p:txBody>
      </p:sp>
      <p:sp useBgFill="1">
        <p:nvSpPr>
          <p:cNvPr id="65541" name="Text Box 5"/>
          <p:cNvSpPr txBox="1">
            <a:spLocks noChangeArrowheads="1"/>
          </p:cNvSpPr>
          <p:nvPr/>
        </p:nvSpPr>
        <p:spPr bwMode="auto">
          <a:xfrm>
            <a:off x="344488" y="4362450"/>
            <a:ext cx="1098550" cy="366713"/>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ja-JP" altLang="en-US">
                <a:solidFill>
                  <a:schemeClr val="tx1"/>
                </a:solidFill>
                <a:latin typeface="Arial" panose="020B0604020202020204" pitchFamily="34" charset="0"/>
              </a:rPr>
              <a:t>実測画像</a:t>
            </a:r>
          </a:p>
        </p:txBody>
      </p:sp>
      <p:sp>
        <p:nvSpPr>
          <p:cNvPr id="65542" name="Text Box 6"/>
          <p:cNvSpPr txBox="1">
            <a:spLocks noChangeArrowheads="1"/>
          </p:cNvSpPr>
          <p:nvPr/>
        </p:nvSpPr>
        <p:spPr bwMode="auto">
          <a:xfrm>
            <a:off x="7835900" y="1773238"/>
            <a:ext cx="19431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ja-JP">
                <a:solidFill>
                  <a:schemeClr val="tx1"/>
                </a:solidFill>
                <a:latin typeface="Arial" panose="020B0604020202020204" pitchFamily="34" charset="0"/>
              </a:rPr>
              <a:t>EM</a:t>
            </a:r>
            <a:r>
              <a:rPr lang="ja-JP" altLang="en-US">
                <a:solidFill>
                  <a:schemeClr val="tx1"/>
                </a:solidFill>
                <a:latin typeface="Arial" panose="020B0604020202020204" pitchFamily="34" charset="0"/>
              </a:rPr>
              <a:t>や</a:t>
            </a:r>
            <a:r>
              <a:rPr lang="en-US" altLang="ja-JP">
                <a:solidFill>
                  <a:schemeClr val="tx1"/>
                </a:solidFill>
                <a:latin typeface="Arial" panose="020B0604020202020204" pitchFamily="34" charset="0"/>
              </a:rPr>
              <a:t>TEM</a:t>
            </a:r>
            <a:r>
              <a:rPr lang="ja-JP" altLang="en-US">
                <a:solidFill>
                  <a:schemeClr val="tx1"/>
                </a:solidFill>
                <a:latin typeface="Arial" panose="020B0604020202020204" pitchFamily="34" charset="0"/>
              </a:rPr>
              <a:t>、</a:t>
            </a:r>
            <a:r>
              <a:rPr lang="en-US" altLang="ja-JP">
                <a:solidFill>
                  <a:schemeClr val="tx1"/>
                </a:solidFill>
                <a:latin typeface="Arial" panose="020B0604020202020204" pitchFamily="34" charset="0"/>
              </a:rPr>
              <a:t>SEM</a:t>
            </a:r>
            <a:r>
              <a:rPr lang="ja-JP" altLang="en-US">
                <a:solidFill>
                  <a:schemeClr val="tx1"/>
                </a:solidFill>
                <a:latin typeface="Arial" panose="020B0604020202020204" pitchFamily="34" charset="0"/>
              </a:rPr>
              <a:t>ではタンパク質のサブユニットを見ることは難しいが、</a:t>
            </a:r>
            <a:r>
              <a:rPr lang="en-US" altLang="ja-JP">
                <a:solidFill>
                  <a:schemeClr val="tx1"/>
                </a:solidFill>
                <a:latin typeface="Arial" panose="020B0604020202020204" pitchFamily="34" charset="0"/>
              </a:rPr>
              <a:t>AFM</a:t>
            </a:r>
            <a:r>
              <a:rPr lang="ja-JP" altLang="en-US">
                <a:solidFill>
                  <a:schemeClr val="tx1"/>
                </a:solidFill>
                <a:latin typeface="Arial" panose="020B0604020202020204" pitchFamily="34" charset="0"/>
              </a:rPr>
              <a:t>ならばこのくらいはっきりと輪郭を捉えられる可能性がある。</a:t>
            </a:r>
          </a:p>
        </p:txBody>
      </p:sp>
      <p:sp>
        <p:nvSpPr>
          <p:cNvPr id="65543" name="Text Box 7"/>
          <p:cNvSpPr txBox="1">
            <a:spLocks noChangeArrowheads="1"/>
          </p:cNvSpPr>
          <p:nvPr/>
        </p:nvSpPr>
        <p:spPr bwMode="auto">
          <a:xfrm>
            <a:off x="5170488" y="3898900"/>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ja-JP" sz="1200">
                <a:solidFill>
                  <a:schemeClr val="tx1"/>
                </a:solidFill>
                <a:latin typeface="Arial" panose="020B0604020202020204" pitchFamily="34" charset="0"/>
              </a:rPr>
              <a:t>Tobacco mosaic virus</a:t>
            </a:r>
            <a:r>
              <a:rPr lang="ja-JP" altLang="en-US" sz="1200">
                <a:solidFill>
                  <a:schemeClr val="tx1"/>
                </a:solidFill>
                <a:latin typeface="Arial" panose="020B0604020202020204" pitchFamily="34" charset="0"/>
              </a:rPr>
              <a:t>の</a:t>
            </a:r>
            <a:r>
              <a:rPr lang="en-US" altLang="ja-JP" sz="1200">
                <a:solidFill>
                  <a:schemeClr val="tx1"/>
                </a:solidFill>
                <a:latin typeface="Arial" panose="020B0604020202020204" pitchFamily="34" charset="0"/>
              </a:rPr>
              <a:t>GeoAFM</a:t>
            </a:r>
            <a:r>
              <a:rPr lang="ja-JP" altLang="en-US" sz="1200">
                <a:solidFill>
                  <a:schemeClr val="tx1"/>
                </a:solidFill>
                <a:latin typeface="Arial" panose="020B0604020202020204" pitchFamily="34" charset="0"/>
              </a:rPr>
              <a:t>でのシミュレーション画像</a:t>
            </a:r>
          </a:p>
        </p:txBody>
      </p:sp>
      <p:sp>
        <p:nvSpPr>
          <p:cNvPr id="65544" name="Text Box 8"/>
          <p:cNvSpPr txBox="1">
            <a:spLocks noChangeArrowheads="1"/>
          </p:cNvSpPr>
          <p:nvPr/>
        </p:nvSpPr>
        <p:spPr bwMode="auto">
          <a:xfrm>
            <a:off x="3081338" y="3908425"/>
            <a:ext cx="1873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ja-JP" altLang="en-US" sz="1200">
                <a:solidFill>
                  <a:schemeClr val="tx1"/>
                </a:solidFill>
                <a:latin typeface="Arial" panose="020B0604020202020204" pitchFamily="34" charset="0"/>
              </a:rPr>
              <a:t>シミュレーションに用いたモデル</a:t>
            </a:r>
          </a:p>
        </p:txBody>
      </p:sp>
      <p:sp>
        <p:nvSpPr>
          <p:cNvPr id="65545" name="AutoShape 9"/>
          <p:cNvSpPr>
            <a:spLocks noChangeArrowheads="1"/>
          </p:cNvSpPr>
          <p:nvPr/>
        </p:nvSpPr>
        <p:spPr bwMode="auto">
          <a:xfrm>
            <a:off x="3008313" y="1708150"/>
            <a:ext cx="4610100" cy="2657475"/>
          </a:xfrm>
          <a:prstGeom prst="roundRect">
            <a:avLst>
              <a:gd name="adj" fmla="val 6856"/>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ja-JP" altLang="en-US"/>
          </a:p>
        </p:txBody>
      </p:sp>
      <p:sp useBgFill="1">
        <p:nvSpPr>
          <p:cNvPr id="65546" name="Text Box 10"/>
          <p:cNvSpPr txBox="1">
            <a:spLocks noChangeArrowheads="1"/>
          </p:cNvSpPr>
          <p:nvPr/>
        </p:nvSpPr>
        <p:spPr bwMode="auto">
          <a:xfrm>
            <a:off x="3440113" y="1557338"/>
            <a:ext cx="2146300" cy="366712"/>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ja-JP" altLang="en-US">
                <a:solidFill>
                  <a:schemeClr val="tx1"/>
                </a:solidFill>
                <a:latin typeface="Arial" panose="020B0604020202020204" pitchFamily="34" charset="0"/>
              </a:rPr>
              <a:t>シミュレーション結果</a:t>
            </a:r>
          </a:p>
        </p:txBody>
      </p:sp>
      <p:pic>
        <p:nvPicPr>
          <p:cNvPr id="65547" name="Picture 11" descr="capture-xz(c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4213" y="1924050"/>
            <a:ext cx="1919287"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12" descr="2tmv_BiologicalUnit(monocrome cu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1925" y="1917700"/>
            <a:ext cx="2087563"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9" name="Rectangle 13"/>
          <p:cNvSpPr>
            <a:spLocks noGrp="1" noChangeArrowheads="1"/>
          </p:cNvSpPr>
          <p:nvPr>
            <p:ph type="body" idx="1"/>
          </p:nvPr>
        </p:nvSpPr>
        <p:spPr>
          <a:xfrm>
            <a:off x="495300" y="476250"/>
            <a:ext cx="8915400" cy="1439863"/>
          </a:xfrm>
        </p:spPr>
        <p:txBody>
          <a:bodyPr/>
          <a:lstStyle/>
          <a:p>
            <a:r>
              <a:rPr lang="ja-JP" altLang="en-US" sz="1800" smtClean="0"/>
              <a:t>タバコモザイクウィルスは、タバコなどの葉にモザイク状の斑点ができ葉の成長が悪くなるタバコモザイク病の原因である。</a:t>
            </a:r>
          </a:p>
          <a:p>
            <a:r>
              <a:rPr lang="ja-JP" altLang="en-US" sz="1800" smtClean="0"/>
              <a:t>その構造は螺旋状に積み重なり円筒形の形をしたタンパク質の覆いとそれに包まれた</a:t>
            </a:r>
            <a:r>
              <a:rPr lang="en-US" altLang="ja-JP" sz="1800" smtClean="0"/>
              <a:t>1</a:t>
            </a:r>
            <a:r>
              <a:rPr lang="ja-JP" altLang="en-US" sz="1800" smtClean="0"/>
              <a:t>本の</a:t>
            </a:r>
            <a:r>
              <a:rPr lang="en-US" altLang="ja-JP" sz="1800" smtClean="0"/>
              <a:t>RNA</a:t>
            </a:r>
            <a:r>
              <a:rPr lang="ja-JP" altLang="en-US" sz="1800" smtClean="0"/>
              <a:t>からなる。</a:t>
            </a:r>
          </a:p>
        </p:txBody>
      </p:sp>
      <p:pic>
        <p:nvPicPr>
          <p:cNvPr id="65550" name="Picture 14" descr="mom109_0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5925" y="1773238"/>
            <a:ext cx="2087563"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1" name="Text Box 15"/>
          <p:cNvSpPr txBox="1">
            <a:spLocks noChangeArrowheads="1"/>
          </p:cNvSpPr>
          <p:nvPr/>
        </p:nvSpPr>
        <p:spPr bwMode="auto">
          <a:xfrm>
            <a:off x="271463" y="3644900"/>
            <a:ext cx="2447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ja-JP" altLang="en-US" sz="1200">
                <a:solidFill>
                  <a:schemeClr val="tx1"/>
                </a:solidFill>
                <a:latin typeface="Arial" panose="020B0604020202020204" pitchFamily="34" charset="0"/>
              </a:rPr>
              <a:t>タバコモザイクウィルスの模式図</a:t>
            </a:r>
            <a:r>
              <a:rPr lang="en-US" altLang="ja-JP" sz="1200">
                <a:solidFill>
                  <a:schemeClr val="tx1"/>
                </a:solidFill>
                <a:latin typeface="Arial" panose="020B0604020202020204" pitchFamily="34" charset="0"/>
              </a:rPr>
              <a:t>[1]</a:t>
            </a:r>
          </a:p>
        </p:txBody>
      </p:sp>
      <p:pic>
        <p:nvPicPr>
          <p:cNvPr id="65552" name="Picture 16" descr="SEM http://www.lv-em.com/sem-tobacco-mosaic-viru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4652963"/>
            <a:ext cx="136842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3" name="Text Box 17"/>
          <p:cNvSpPr txBox="1">
            <a:spLocks noChangeArrowheads="1"/>
          </p:cNvSpPr>
          <p:nvPr/>
        </p:nvSpPr>
        <p:spPr bwMode="auto">
          <a:xfrm>
            <a:off x="4232275" y="6092825"/>
            <a:ext cx="1946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ja-JP" sz="1200">
                <a:solidFill>
                  <a:schemeClr val="tx1"/>
                </a:solidFill>
                <a:latin typeface="Arial" panose="020B0604020202020204" pitchFamily="34" charset="0"/>
              </a:rPr>
              <a:t>Scanning Electron Microscope</a:t>
            </a:r>
            <a:r>
              <a:rPr lang="ja-JP" altLang="en-US" sz="1200">
                <a:solidFill>
                  <a:schemeClr val="tx1"/>
                </a:solidFill>
                <a:latin typeface="Arial" panose="020B0604020202020204" pitchFamily="34" charset="0"/>
              </a:rPr>
              <a:t>での実測画</a:t>
            </a:r>
            <a:r>
              <a:rPr lang="en-US" altLang="ja-JP" sz="1200">
                <a:solidFill>
                  <a:schemeClr val="tx1"/>
                </a:solidFill>
                <a:latin typeface="Arial" panose="020B0604020202020204" pitchFamily="34" charset="0"/>
              </a:rPr>
              <a:t>[4]</a:t>
            </a:r>
          </a:p>
        </p:txBody>
      </p:sp>
      <p:pic>
        <p:nvPicPr>
          <p:cNvPr id="65554" name="Picture 18" descr="TEM http://www.smem.uni-bayreuth.de/en/samples_gallery/Transmission-Electron-Microscopy-_TEM_/Biological-Samples/virus/index.htm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7588" y="4652963"/>
            <a:ext cx="13684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5" name="Text Box 19"/>
          <p:cNvSpPr txBox="1">
            <a:spLocks noChangeArrowheads="1"/>
          </p:cNvSpPr>
          <p:nvPr/>
        </p:nvSpPr>
        <p:spPr bwMode="auto">
          <a:xfrm>
            <a:off x="2071688" y="6021388"/>
            <a:ext cx="2089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ja-JP" sz="1200">
                <a:solidFill>
                  <a:schemeClr val="tx1"/>
                </a:solidFill>
                <a:latin typeface="Arial" panose="020B0604020202020204" pitchFamily="34" charset="0"/>
              </a:rPr>
              <a:t>Transmission Electron Microscopy</a:t>
            </a:r>
            <a:r>
              <a:rPr lang="ja-JP" altLang="en-US" sz="1200">
                <a:solidFill>
                  <a:schemeClr val="tx1"/>
                </a:solidFill>
                <a:latin typeface="Arial" panose="020B0604020202020204" pitchFamily="34" charset="0"/>
              </a:rPr>
              <a:t>での実測画像</a:t>
            </a:r>
            <a:r>
              <a:rPr lang="en-US" altLang="ja-JP" sz="1200">
                <a:solidFill>
                  <a:schemeClr val="tx1"/>
                </a:solidFill>
                <a:latin typeface="Arial" panose="020B0604020202020204" pitchFamily="34" charset="0"/>
              </a:rPr>
              <a:t>[3]</a:t>
            </a:r>
          </a:p>
        </p:txBody>
      </p:sp>
      <p:pic>
        <p:nvPicPr>
          <p:cNvPr id="65556" name="Picture 20" descr="EM http://erec.ifas.ufl.edu/plant_pathology_guidelines/module_02.shtm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488" y="4722813"/>
            <a:ext cx="152558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7" name="Text Box 21"/>
          <p:cNvSpPr txBox="1">
            <a:spLocks noChangeArrowheads="1"/>
          </p:cNvSpPr>
          <p:nvPr/>
        </p:nvSpPr>
        <p:spPr bwMode="auto">
          <a:xfrm>
            <a:off x="255588" y="5659438"/>
            <a:ext cx="1887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ja-JP" sz="1200">
                <a:solidFill>
                  <a:schemeClr val="tx1"/>
                </a:solidFill>
                <a:latin typeface="Arial" panose="020B0604020202020204" pitchFamily="34" charset="0"/>
              </a:rPr>
              <a:t>Electron Microscope</a:t>
            </a:r>
            <a:r>
              <a:rPr lang="ja-JP" altLang="en-US" sz="1200">
                <a:solidFill>
                  <a:schemeClr val="tx1"/>
                </a:solidFill>
                <a:latin typeface="Arial" panose="020B0604020202020204" pitchFamily="34" charset="0"/>
              </a:rPr>
              <a:t>での実測画像</a:t>
            </a:r>
            <a:r>
              <a:rPr lang="en-US" altLang="ja-JP" sz="1200">
                <a:solidFill>
                  <a:schemeClr val="tx1"/>
                </a:solidFill>
                <a:latin typeface="Arial" panose="020B0604020202020204" pitchFamily="34" charset="0"/>
              </a:rPr>
              <a:t>[2]</a:t>
            </a:r>
          </a:p>
        </p:txBody>
      </p:sp>
      <p:sp>
        <p:nvSpPr>
          <p:cNvPr id="65558" name="Text Box 22"/>
          <p:cNvSpPr txBox="1">
            <a:spLocks noChangeArrowheads="1"/>
          </p:cNvSpPr>
          <p:nvPr/>
        </p:nvSpPr>
        <p:spPr bwMode="auto">
          <a:xfrm>
            <a:off x="6321425" y="5583238"/>
            <a:ext cx="3511550"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ja-JP" sz="1000" dirty="0">
                <a:solidFill>
                  <a:schemeClr val="tx1"/>
                </a:solidFill>
                <a:latin typeface="Arial" panose="020B0604020202020204" pitchFamily="34" charset="0"/>
              </a:rPr>
              <a:t>[1]:http://pdbj.org/mom/109</a:t>
            </a:r>
          </a:p>
          <a:p>
            <a:pPr eaLnBrk="1" hangingPunct="1"/>
            <a:r>
              <a:rPr lang="en-US" altLang="ja-JP" sz="1000" dirty="0">
                <a:solidFill>
                  <a:schemeClr val="tx1"/>
                </a:solidFill>
                <a:latin typeface="Arial" panose="020B0604020202020204" pitchFamily="34" charset="0"/>
              </a:rPr>
              <a:t>[2]:http://erec.ifas.ufl.edu/</a:t>
            </a:r>
            <a:r>
              <a:rPr lang="en-US" altLang="ja-JP" sz="1000" dirty="0" err="1">
                <a:solidFill>
                  <a:schemeClr val="tx1"/>
                </a:solidFill>
                <a:latin typeface="Arial" panose="020B0604020202020204" pitchFamily="34" charset="0"/>
              </a:rPr>
              <a:t>plant_pathology_guidelines</a:t>
            </a:r>
            <a:r>
              <a:rPr lang="en-US" altLang="ja-JP" sz="1000" dirty="0">
                <a:solidFill>
                  <a:schemeClr val="tx1"/>
                </a:solidFill>
                <a:latin typeface="Arial" panose="020B0604020202020204" pitchFamily="34" charset="0"/>
              </a:rPr>
              <a:t>/module_02.shtml</a:t>
            </a:r>
          </a:p>
          <a:p>
            <a:pPr eaLnBrk="1" hangingPunct="1"/>
            <a:r>
              <a:rPr lang="en-US" altLang="ja-JP" sz="1000" dirty="0">
                <a:solidFill>
                  <a:schemeClr val="tx1"/>
                </a:solidFill>
                <a:latin typeface="Arial" panose="020B0604020202020204" pitchFamily="34" charset="0"/>
              </a:rPr>
              <a:t>[3]:http://www.smem.uni-bayreuth.de/en/samples_gallery/Transmission-Electron-Microscopy-_TEM_/Biological-Samples/virus/index.html</a:t>
            </a:r>
          </a:p>
          <a:p>
            <a:pPr eaLnBrk="1" hangingPunct="1"/>
            <a:r>
              <a:rPr lang="en-US" altLang="ja-JP" sz="1000" dirty="0">
                <a:solidFill>
                  <a:schemeClr val="tx1"/>
                </a:solidFill>
                <a:latin typeface="Arial" panose="020B0604020202020204" pitchFamily="34" charset="0"/>
              </a:rPr>
              <a:t>[4]:http://www.lv-em.com/sem-tobacco-mosaic-virus</a:t>
            </a:r>
          </a:p>
        </p:txBody>
      </p:sp>
    </p:spTree>
    <p:extLst>
      <p:ext uri="{BB962C8B-B14F-4D97-AF65-F5344CB8AC3E}">
        <p14:creationId xmlns:p14="http://schemas.microsoft.com/office/powerpoint/2010/main" val="621126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14404</TotalTime>
  <Words>169</Words>
  <Application>Microsoft Office PowerPoint</Application>
  <PresentationFormat>A4 210 x 297 mm</PresentationFormat>
  <Paragraphs>18</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3</vt:i4>
      </vt:variant>
      <vt:variant>
        <vt:lpstr>スライド タイトル</vt:lpstr>
      </vt:variant>
      <vt:variant>
        <vt:i4>1</vt:i4>
      </vt:variant>
    </vt:vector>
  </HeadingPairs>
  <TitlesOfParts>
    <vt:vector size="8" baseType="lpstr">
      <vt:lpstr>ＭＳ Ｐゴシック</vt:lpstr>
      <vt:lpstr>ＭＳ Ｐ明朝</vt:lpstr>
      <vt:lpstr>Arial</vt:lpstr>
      <vt:lpstr>Calibri</vt:lpstr>
      <vt:lpstr>標準デザイン</vt:lpstr>
      <vt:lpstr>デザインの設定</vt:lpstr>
      <vt:lpstr>1_標準デザイン</vt:lpstr>
      <vt:lpstr>【GeoAFM】タバコモザイクウィルス（TMV）のAFM像</vt:lpstr>
    </vt:vector>
  </TitlesOfParts>
  <Company>AAS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shinotsuka</cp:lastModifiedBy>
  <cp:revision>1021</cp:revision>
  <dcterms:created xsi:type="dcterms:W3CDTF">2014-03-31T02:49:52Z</dcterms:created>
  <dcterms:modified xsi:type="dcterms:W3CDTF">2016-08-31T05:25:23Z</dcterms:modified>
</cp:coreProperties>
</file>