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  <p:sldMasterId id="2147483650" r:id="rId2"/>
  </p:sldMasterIdLst>
  <p:notesMasterIdLst>
    <p:notesMasterId r:id="rId4"/>
  </p:notesMasterIdLst>
  <p:handoutMasterIdLst>
    <p:handoutMasterId r:id="rId5"/>
  </p:handoutMasterIdLst>
  <p:sldIdLst>
    <p:sldId id="1162" r:id="rId3"/>
  </p:sldIdLst>
  <p:sldSz cx="9906000" cy="6858000" type="A4"/>
  <p:notesSz cx="7099300" cy="10223500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1pPr>
    <a:lvl2pPr marL="341313" indent="115888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2pPr>
    <a:lvl3pPr marL="682625" indent="2317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3pPr>
    <a:lvl4pPr marL="1025525" indent="3460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4pPr>
    <a:lvl5pPr marL="1366838" indent="461963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99"/>
    <a:srgbClr val="008000"/>
    <a:srgbClr val="FF0000"/>
    <a:srgbClr val="66CCFF"/>
    <a:srgbClr val="663300"/>
    <a:srgbClr val="33CC33"/>
    <a:srgbClr val="CCFFFF"/>
    <a:srgbClr val="EAF4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67" autoAdjust="0"/>
    <p:restoredTop sz="86401" autoAdjust="0"/>
  </p:normalViewPr>
  <p:slideViewPr>
    <p:cSldViewPr>
      <p:cViewPr>
        <p:scale>
          <a:sx n="66" d="100"/>
          <a:sy n="66" d="100"/>
        </p:scale>
        <p:origin x="-2814" y="-834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67C87FE1-64A7-43F1-8B05-74C643405BF2}" type="datetimeFigureOut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276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D7DA282-6B67-46C6-A9FB-361BF0D1E319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041774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81050" y="768350"/>
            <a:ext cx="5534025" cy="38306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56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11200" y="4856163"/>
            <a:ext cx="5676900" cy="4598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 smtClean="0"/>
              <a:t>マスタ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10738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12A2294-EB08-47FD-A434-49C06D54B1E1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5880737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1pPr>
    <a:lvl2pPr marL="341313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2pPr>
    <a:lvl3pPr marL="6826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3pPr>
    <a:lvl4pPr marL="10255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4pPr>
    <a:lvl5pPr marL="1366838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5pPr>
    <a:lvl6pPr marL="1710385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6pPr>
    <a:lvl7pPr marL="2052462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7pPr>
    <a:lvl8pPr marL="2394539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8pPr>
    <a:lvl9pPr marL="2736616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850" name="スライド イメージ プレースホルダー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4851" name="ノート プレースホルダー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kumimoji="1" lang="en-US" altLang="ja-JP" sz="900" b="0" i="0" u="none" strike="noStrike" kern="120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DFTB_FreqShift_Polymer_009</a:t>
            </a:r>
            <a:endParaRPr kumimoji="1" lang="en-US" altLang="ja-JP" sz="900" b="0" i="0" u="none" strike="noStrike" kern="1200" dirty="0" smtClean="0">
              <a:solidFill>
                <a:schemeClr val="tx1"/>
              </a:solidFill>
              <a:effectLst/>
              <a:latin typeface="Arial" pitchFamily="34" charset="0"/>
              <a:ea typeface="ＭＳ Ｐ明朝" pitchFamily="18" charset="-128"/>
              <a:cs typeface="+mn-cs"/>
            </a:endParaRPr>
          </a:p>
        </p:txBody>
      </p:sp>
      <p:sp>
        <p:nvSpPr>
          <p:cNvPr id="334852" name="スライド番号プレースホルダー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18240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2812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27384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1956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fld id="{254D0EB1-9769-49DF-965E-0D3C4338C7D6}" type="slidenum">
              <a:rPr lang="en-US" altLang="ja-JP" smtClean="0">
                <a:solidFill>
                  <a:schemeClr val="tx1"/>
                </a:solidFill>
                <a:latin typeface="Arial" panose="020B0604020202020204" pitchFamily="34" charset="0"/>
              </a:rPr>
              <a:pPr/>
              <a:t>1</a:t>
            </a:fld>
            <a:endParaRPr lang="en-US" altLang="ja-JP" smtClean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87512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B6F945-8606-4152-860C-FCAE95AA80AC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9BE0D6-3D55-4866-8082-D3C9C61A32E8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786958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C7A37E-F855-4663-887B-DAB3EFFCB3B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2025ED-5215-46A7-8E33-F796804C96CB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5448356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00D2F8-DE33-4088-AA6F-E1A358C86BA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97359B-ECA4-4204-9A19-4CF6F54A14D7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3355418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51A906-239C-4FCD-8545-0EBED093450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DC9B50-F86B-4393-8BEC-B7C7F28F16E7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5575649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63A7D0-9AF8-4626-AF3F-EC47EE411CA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6DE942-BD74-4A2D-B469-88C0E3AA03B5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73267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77BE94-1206-4F1D-A810-2595A9A407C5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3D929A-C4F3-4E2D-AD33-C8F965018BE1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7754924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68F1BB-BB6E-4DD7-BFD3-F5A9F0E6A2C1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A739C4-3E55-4E13-AF17-ECD1DBAAE169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8324605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F52604-CC75-4F86-A3F0-5E6ADD5D0AB1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2ABDB0-81A2-4010-854D-2C90A7429462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7898693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76A290-42CA-4C4A-A85A-B71A4667916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188A1D-E2D7-42F8-9896-0CC74B62FC8D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714310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10A1DE-5AB0-4BB2-89EF-C2E77A2D08D7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A5DAEF-A2E3-425C-82FE-93C223E46D7F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46789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DACC0B-403F-43BA-A361-F884DF677594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A0C9F5-695A-447A-AFD9-DC5EE2518DAE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350537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49ECC7-0602-4940-B2D2-5AF2AB597C42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D8F252-E5AC-46C3-A8E7-15F61F94E7AB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12193281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8868E2-D099-4A7A-BF5E-CB4DA1BA77D3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0C13E0-E0F0-4D22-B900-BD36C885DC0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8760495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76275" y="1709738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76275" y="4589463"/>
            <a:ext cx="8543925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6B8724-3C08-4516-B89D-02E0CAAEF95D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378FC6-1781-408A-BE73-2F48E0BF5B3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2509075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1F9BA1-CA0E-4B4E-A845-B838D7A242FB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05AFB-458F-40CA-86A3-7917AD55827F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9645774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365125"/>
            <a:ext cx="8543925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2625" y="1681163"/>
            <a:ext cx="41910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82625" y="2505075"/>
            <a:ext cx="419100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6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637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5AC379-CAA9-43E5-B37E-8150FABCEB76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4E5B39-C65C-4D4C-914B-6FD25AE07491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40971323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9383C4-912D-40FD-BE02-40B81FE4C1F3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894076-7426-435C-A2EB-63EDF2A6FA5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42937292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EF6A77-1141-43DE-80CC-F6B3077F1007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7916C5-968E-4236-9179-ED17B0BE5EBB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409627174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BDEE04-09DC-4DCE-9034-62539DEF7CD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79A287-B98B-4572-97F8-FE38BE7B4B2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389233324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B061D1-3A83-4E09-9B7A-4BD62598608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1BB956-DE63-4D3B-9809-1A9ACE19F7E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341513515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A4A8D-7C5D-4E30-B705-E60B81E0F2BC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5ADE5E-7899-4CB8-956D-49955B8ABA0C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34699405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497763" y="0"/>
            <a:ext cx="2408237" cy="6126163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73050" y="0"/>
            <a:ext cx="7072313" cy="6126163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EB4CC-7762-485A-8344-7481B4030DF2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813552-BCD3-40B1-B466-1ECCFA113412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004980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563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l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7A36C273-94A4-4F39-BEB7-64AE69BF14A5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63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ctr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63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r" defTabSz="839788" eaLnBrk="0" hangingPunct="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382CD28-33A3-4D07-84C6-38AB077B648A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83" r:id="rId1"/>
    <p:sldLayoutId id="2147484384" r:id="rId2"/>
    <p:sldLayoutId id="2147484385" r:id="rId3"/>
    <p:sldLayoutId id="2147484386" r:id="rId4"/>
    <p:sldLayoutId id="2147484387" r:id="rId5"/>
    <p:sldLayoutId id="2147484388" r:id="rId6"/>
    <p:sldLayoutId id="2147484389" r:id="rId7"/>
    <p:sldLayoutId id="2147484390" r:id="rId8"/>
    <p:sldLayoutId id="2147484391" r:id="rId9"/>
    <p:sldLayoutId id="2147484392" r:id="rId10"/>
    <p:sldLayoutId id="2147484393" r:id="rId11"/>
  </p:sldLayoutIdLst>
  <p:hf sldNum="0" hdr="0" ftr="0" dt="0"/>
  <p:txStyles>
    <p:titleStyle>
      <a:lvl1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+mj-lt"/>
          <a:ea typeface="+mj-ea"/>
          <a:cs typeface="+mj-cs"/>
        </a:defRPr>
      </a:lvl1pPr>
      <a:lvl2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14325" indent="-314325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900">
          <a:solidFill>
            <a:schemeClr val="tx1"/>
          </a:solidFill>
          <a:latin typeface="+mn-lt"/>
          <a:ea typeface="+mn-ea"/>
          <a:cs typeface="+mn-cs"/>
        </a:defRPr>
      </a:lvl1pPr>
      <a:lvl2pPr marL="682625" indent="-263525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 sz="2600">
          <a:solidFill>
            <a:schemeClr val="tx1"/>
          </a:solidFill>
          <a:latin typeface="+mn-lt"/>
          <a:ea typeface="+mn-ea"/>
        </a:defRPr>
      </a:lvl2pPr>
      <a:lvl3pPr marL="1049338" indent="-209550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200">
          <a:solidFill>
            <a:schemeClr val="tx1"/>
          </a:solidFill>
          <a:latin typeface="+mn-lt"/>
          <a:ea typeface="+mn-ea"/>
        </a:defRPr>
      </a:lvl3pPr>
      <a:lvl4pPr marL="1470025" indent="-211138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>
          <a:solidFill>
            <a:schemeClr val="tx1"/>
          </a:solidFill>
          <a:latin typeface="+mn-lt"/>
          <a:ea typeface="+mn-ea"/>
        </a:defRPr>
      </a:lvl4pPr>
      <a:lvl5pPr marL="1889125" indent="-209550" algn="l" defTabSz="839788" rtl="0" eaLnBrk="0" fontAlgn="base" hangingPunct="0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5pPr>
      <a:lvl6pPr marL="23463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6pPr>
      <a:lvl7pPr marL="28035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7pPr>
      <a:lvl8pPr marL="32607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8pPr>
      <a:lvl9pPr marL="37179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3075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5168A9FA-3B10-414B-BE3D-F4B401F3D69E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4575" y="6570663"/>
            <a:ext cx="3136900" cy="287337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94600" y="6630988"/>
            <a:ext cx="2311400" cy="254000"/>
          </a:xfrm>
          <a:prstGeom prst="rect">
            <a:avLst/>
          </a:prstGeom>
          <a:extLst/>
        </p:spPr>
        <p:txBody>
          <a:bodyPr vert="horz" wrap="square" lIns="91353" tIns="10800" rIns="0" bIns="108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rgbClr val="5F5F5F"/>
                </a:solidFill>
                <a:latin typeface="+mn-lt"/>
              </a:defRPr>
            </a:lvl1pPr>
          </a:lstStyle>
          <a:p>
            <a:pPr>
              <a:defRPr/>
            </a:pPr>
            <a:fld id="{AA775A9A-2AF4-4E5D-A014-4DBECC1DAE12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94" r:id="rId1"/>
    <p:sldLayoutId id="2147484395" r:id="rId2"/>
    <p:sldLayoutId id="2147484396" r:id="rId3"/>
    <p:sldLayoutId id="2147484397" r:id="rId4"/>
    <p:sldLayoutId id="2147484398" r:id="rId5"/>
    <p:sldLayoutId id="2147484399" r:id="rId6"/>
    <p:sldLayoutId id="2147484400" r:id="rId7"/>
    <p:sldLayoutId id="2147484401" r:id="rId8"/>
    <p:sldLayoutId id="2147484402" r:id="rId9"/>
    <p:sldLayoutId id="2147484403" r:id="rId10"/>
    <p:sldLayoutId id="2147484404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 kern="12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4.jpeg"/><Relationship Id="rId5" Type="http://schemas.openxmlformats.org/officeDocument/2006/relationships/image" Target="../media/image3.emf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826" name="タイトル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ja-JP" dirty="0" smtClean="0"/>
              <a:t>【</a:t>
            </a:r>
            <a:r>
              <a:rPr lang="en-US" altLang="ja-JP" dirty="0" smtClean="0"/>
              <a:t>DFTB</a:t>
            </a:r>
            <a:r>
              <a:rPr lang="ja-JP" altLang="ja-JP" dirty="0" smtClean="0"/>
              <a:t>】</a:t>
            </a:r>
            <a:r>
              <a:rPr lang="ja-JP" altLang="en-US" dirty="0" smtClean="0"/>
              <a:t>ポリエチレンの周波数シフト</a:t>
            </a:r>
            <a:r>
              <a:rPr lang="en-US" altLang="ja-JP" dirty="0" smtClean="0"/>
              <a:t>AFM</a:t>
            </a:r>
            <a:r>
              <a:rPr lang="ja-JP" altLang="en-US" dirty="0" smtClean="0"/>
              <a:t>像シミュレーション</a:t>
            </a:r>
          </a:p>
        </p:txBody>
      </p:sp>
      <p:sp>
        <p:nvSpPr>
          <p:cNvPr id="21" name="テキスト ボックス 14"/>
          <p:cNvSpPr txBox="1">
            <a:spLocks noChangeArrowheads="1"/>
          </p:cNvSpPr>
          <p:nvPr/>
        </p:nvSpPr>
        <p:spPr bwMode="auto">
          <a:xfrm>
            <a:off x="339725" y="931863"/>
            <a:ext cx="2800350" cy="1385887"/>
          </a:xfrm>
          <a:prstGeom prst="rect">
            <a:avLst/>
          </a:prstGeom>
          <a:solidFill>
            <a:srgbClr val="FFFFCC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defRPr/>
            </a:pPr>
            <a:r>
              <a:rPr lang="ja-JP" altLang="en-US" sz="1400" dirty="0">
                <a:solidFill>
                  <a:schemeClr val="tx1"/>
                </a:solidFill>
                <a:latin typeface="+mn-lt"/>
              </a:rPr>
              <a:t>探</a:t>
            </a:r>
            <a:r>
              <a:rPr lang="ja-JP" altLang="en-US" sz="1400" dirty="0" smtClean="0">
                <a:solidFill>
                  <a:schemeClr val="tx1"/>
                </a:solidFill>
                <a:latin typeface="+mn-lt"/>
              </a:rPr>
              <a:t>針：</a:t>
            </a:r>
            <a:r>
              <a:rPr lang="en-US" altLang="ja-JP" sz="1400" dirty="0" smtClean="0">
                <a:solidFill>
                  <a:schemeClr val="tx1"/>
                </a:solidFill>
                <a:latin typeface="+mn-lt"/>
              </a:rPr>
              <a:t> CO</a:t>
            </a:r>
            <a:r>
              <a:rPr lang="ja-JP" altLang="en-US" sz="1400" dirty="0" smtClean="0">
                <a:solidFill>
                  <a:srgbClr val="000000"/>
                </a:solidFill>
                <a:latin typeface="+mn-lt"/>
              </a:rPr>
              <a:t>探針</a:t>
            </a:r>
            <a:endParaRPr lang="en-US" altLang="ja-JP" sz="1400" baseline="-25000" dirty="0">
              <a:solidFill>
                <a:schemeClr val="tx1"/>
              </a:solidFill>
              <a:latin typeface="+mn-lt"/>
            </a:endParaRPr>
          </a:p>
          <a:p>
            <a:pPr eaLnBrk="1" hangingPunct="1">
              <a:defRPr/>
            </a:pPr>
            <a:r>
              <a:rPr lang="ja-JP" altLang="en-US" sz="1400" dirty="0" smtClean="0">
                <a:solidFill>
                  <a:schemeClr val="tx1"/>
                </a:solidFill>
                <a:latin typeface="+mn-lt"/>
              </a:rPr>
              <a:t>試料： ポリエチレン</a:t>
            </a:r>
            <a:endParaRPr lang="en-US" altLang="ja-JP" sz="1400" dirty="0" smtClean="0">
              <a:solidFill>
                <a:schemeClr val="tx1"/>
              </a:solidFill>
              <a:latin typeface="+mn-lt"/>
            </a:endParaRPr>
          </a:p>
          <a:p>
            <a:pPr eaLnBrk="1" hangingPunct="1">
              <a:defRPr/>
            </a:pPr>
            <a:endParaRPr lang="en-US" altLang="ja-JP" sz="1400" dirty="0" smtClean="0">
              <a:solidFill>
                <a:schemeClr val="tx1"/>
              </a:solidFill>
              <a:latin typeface="+mn-lt"/>
            </a:endParaRPr>
          </a:p>
          <a:p>
            <a:pPr eaLnBrk="1" hangingPunct="1">
              <a:defRPr/>
            </a:pPr>
            <a:r>
              <a:rPr lang="ja-JP" altLang="en-US" sz="1400" dirty="0" smtClean="0">
                <a:solidFill>
                  <a:srgbClr val="000000"/>
                </a:solidFill>
                <a:latin typeface="+mn-lt"/>
              </a:rPr>
              <a:t>スキャンエリア： </a:t>
            </a:r>
            <a:r>
              <a:rPr lang="en-US" altLang="ja-JP" sz="1400" dirty="0" smtClean="0">
                <a:solidFill>
                  <a:srgbClr val="000000"/>
                </a:solidFill>
                <a:latin typeface="+mn-lt"/>
              </a:rPr>
              <a:t>8</a:t>
            </a:r>
            <a:r>
              <a:rPr lang="en-US" altLang="ja-JP" sz="1400" dirty="0" smtClean="0">
                <a:solidFill>
                  <a:srgbClr val="000000"/>
                </a:solidFill>
              </a:rPr>
              <a:t> Å </a:t>
            </a:r>
            <a:r>
              <a:rPr lang="en-US" altLang="ja-JP" sz="1400" dirty="0" smtClean="0">
                <a:solidFill>
                  <a:srgbClr val="000000"/>
                </a:solidFill>
                <a:latin typeface="+mn-lt"/>
              </a:rPr>
              <a:t>x 6 </a:t>
            </a:r>
            <a:r>
              <a:rPr lang="en-US" altLang="ja-JP" sz="1400" dirty="0" smtClean="0">
                <a:solidFill>
                  <a:srgbClr val="000000"/>
                </a:solidFill>
              </a:rPr>
              <a:t>Å</a:t>
            </a:r>
          </a:p>
          <a:p>
            <a:pPr eaLnBrk="1" hangingPunct="1">
              <a:defRPr/>
            </a:pPr>
            <a:r>
              <a:rPr lang="ja-JP" altLang="en-US" sz="1400" dirty="0" smtClean="0">
                <a:solidFill>
                  <a:srgbClr val="000000"/>
                </a:solidFill>
                <a:latin typeface="Arial"/>
              </a:rPr>
              <a:t>スキャンモード： 周波数シフト</a:t>
            </a:r>
            <a:r>
              <a:rPr lang="en-US" altLang="ja-JP" sz="1400" dirty="0" smtClean="0">
                <a:solidFill>
                  <a:srgbClr val="000000"/>
                </a:solidFill>
                <a:latin typeface="Arial"/>
              </a:rPr>
              <a:t>AFM</a:t>
            </a:r>
          </a:p>
          <a:p>
            <a:pPr eaLnBrk="1" hangingPunct="1">
              <a:defRPr/>
            </a:pPr>
            <a:r>
              <a:rPr lang="ja-JP" altLang="en-US" sz="1400" dirty="0" smtClean="0">
                <a:solidFill>
                  <a:srgbClr val="000000"/>
                </a:solidFill>
                <a:latin typeface="Arial"/>
              </a:rPr>
              <a:t>共振周波数： </a:t>
            </a:r>
            <a:r>
              <a:rPr lang="en-US" altLang="ja-JP" sz="1400" dirty="0" smtClean="0">
                <a:solidFill>
                  <a:srgbClr val="000000"/>
                </a:solidFill>
                <a:latin typeface="Arial"/>
              </a:rPr>
              <a:t>172 kHz</a:t>
            </a:r>
          </a:p>
        </p:txBody>
      </p:sp>
      <p:sp>
        <p:nvSpPr>
          <p:cNvPr id="333828" name="角丸四角形 28"/>
          <p:cNvSpPr>
            <a:spLocks noChangeArrowheads="1"/>
          </p:cNvSpPr>
          <p:nvPr/>
        </p:nvSpPr>
        <p:spPr bwMode="auto">
          <a:xfrm>
            <a:off x="128588" y="742950"/>
            <a:ext cx="5922962" cy="2954338"/>
          </a:xfrm>
          <a:prstGeom prst="roundRect">
            <a:avLst>
              <a:gd name="adj" fmla="val 9222"/>
            </a:avLst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defTabSz="122237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defTabSz="122237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defTabSz="122237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defTabSz="122237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defTabSz="122237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1824038" indent="461963" defTabSz="122237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281238" indent="461963" defTabSz="122237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2738438" indent="461963" defTabSz="122237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195638" indent="461963" defTabSz="122237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endParaRPr lang="ja-JP" altLang="en-US" sz="240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30" name="テキスト ボックス 29"/>
          <p:cNvSpPr txBox="1"/>
          <p:nvPr/>
        </p:nvSpPr>
        <p:spPr>
          <a:xfrm>
            <a:off x="687388" y="539750"/>
            <a:ext cx="1958975" cy="369888"/>
          </a:xfrm>
          <a:prstGeom prst="rect">
            <a:avLst/>
          </a:prstGeom>
          <a:solidFill>
            <a:srgbClr val="EAF4D6"/>
          </a:solidFill>
        </p:spPr>
        <p:txBody>
          <a:bodyPr wrap="none">
            <a:spAutoFit/>
          </a:bodyPr>
          <a:lstStyle/>
          <a:p>
            <a:pPr>
              <a:defRPr/>
            </a:pPr>
            <a:r>
              <a:rPr lang="ja-JP" altLang="en-US" dirty="0">
                <a:solidFill>
                  <a:schemeClr val="tx1"/>
                </a:solidFill>
                <a:latin typeface="+mn-lt"/>
              </a:rPr>
              <a:t>シミュレートモデル</a:t>
            </a:r>
          </a:p>
        </p:txBody>
      </p:sp>
      <p:pic>
        <p:nvPicPr>
          <p:cNvPr id="333830" name="図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8825" y="969963"/>
            <a:ext cx="2449513" cy="218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3831" name="図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8525" y="2408238"/>
            <a:ext cx="1536700" cy="80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テキスト ボックス 21"/>
          <p:cNvSpPr txBox="1"/>
          <p:nvPr/>
        </p:nvSpPr>
        <p:spPr>
          <a:xfrm>
            <a:off x="631825" y="3194050"/>
            <a:ext cx="2078038" cy="5222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ja-JP" altLang="en-US" sz="1400" dirty="0">
                <a:solidFill>
                  <a:schemeClr val="tx1"/>
                </a:solidFill>
                <a:latin typeface="+mn-lt"/>
              </a:rPr>
              <a:t>周期的境界条件を課した</a:t>
            </a:r>
            <a:endParaRPr lang="en-US" altLang="ja-JP" sz="1400" dirty="0">
              <a:solidFill>
                <a:schemeClr val="tx1"/>
              </a:solidFill>
              <a:latin typeface="+mn-lt"/>
            </a:endParaRPr>
          </a:p>
          <a:p>
            <a:pPr>
              <a:defRPr/>
            </a:pPr>
            <a:r>
              <a:rPr lang="ja-JP" altLang="en-US" sz="1400" dirty="0">
                <a:solidFill>
                  <a:schemeClr val="tx1"/>
                </a:solidFill>
                <a:latin typeface="+mn-lt"/>
              </a:rPr>
              <a:t>ポリエチレンモデル</a:t>
            </a:r>
          </a:p>
        </p:txBody>
      </p:sp>
      <p:pic>
        <p:nvPicPr>
          <p:cNvPr id="333833" name="図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1120775"/>
            <a:ext cx="746125" cy="46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33834" name="グループ化 2"/>
          <p:cNvGrpSpPr>
            <a:grpSpLocks/>
          </p:cNvGrpSpPr>
          <p:nvPr/>
        </p:nvGrpSpPr>
        <p:grpSpPr bwMode="auto">
          <a:xfrm>
            <a:off x="382588" y="3817938"/>
            <a:ext cx="5514975" cy="2847975"/>
            <a:chOff x="1819275" y="3817938"/>
            <a:chExt cx="5514975" cy="2847975"/>
          </a:xfrm>
        </p:grpSpPr>
        <p:pic>
          <p:nvPicPr>
            <p:cNvPr id="333841" name="図 9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19275" y="3817938"/>
              <a:ext cx="5514975" cy="284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33842" name="図 1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040" r="14040"/>
            <a:stretch>
              <a:fillRect/>
            </a:stretch>
          </p:blipFill>
          <p:spPr bwMode="auto">
            <a:xfrm>
              <a:off x="3361167" y="3853816"/>
              <a:ext cx="3824144" cy="2606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33835" name="角丸四角形 18"/>
          <p:cNvSpPr>
            <a:spLocks noChangeArrowheads="1"/>
          </p:cNvSpPr>
          <p:nvPr/>
        </p:nvSpPr>
        <p:spPr bwMode="auto">
          <a:xfrm>
            <a:off x="6253163" y="742950"/>
            <a:ext cx="3498850" cy="5922963"/>
          </a:xfrm>
          <a:prstGeom prst="roundRect">
            <a:avLst>
              <a:gd name="adj" fmla="val 7403"/>
            </a:avLst>
          </a:prstGeom>
          <a:solidFill>
            <a:srgbClr val="FFCCCC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122237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defTabSz="122237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defTabSz="122237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defTabSz="122237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defTabSz="122237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1824038" indent="461963" defTabSz="122237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281238" indent="461963" defTabSz="122237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2738438" indent="461963" defTabSz="122237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195638" indent="461963" defTabSz="122237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endParaRPr lang="ja-JP" altLang="en-US" sz="240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333836" name="Rectangle 18"/>
          <p:cNvSpPr>
            <a:spLocks noChangeArrowheads="1"/>
          </p:cNvSpPr>
          <p:nvPr/>
        </p:nvSpPr>
        <p:spPr bwMode="auto">
          <a:xfrm>
            <a:off x="6553200" y="773113"/>
            <a:ext cx="19446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ts val="600"/>
              </a:spcBef>
            </a:pPr>
            <a:r>
              <a:rPr lang="en-US" altLang="ja-JP">
                <a:solidFill>
                  <a:schemeClr val="tx1"/>
                </a:solidFill>
                <a:latin typeface="Arial" panose="020B0604020202020204" pitchFamily="34" charset="0"/>
              </a:rPr>
              <a:t>cf. Experiment</a:t>
            </a:r>
            <a:endParaRPr lang="ja-JP" altLang="en-US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333837" name="正方形/長方形 2"/>
          <p:cNvSpPr>
            <a:spLocks noChangeArrowheads="1"/>
          </p:cNvSpPr>
          <p:nvPr/>
        </p:nvSpPr>
        <p:spPr bwMode="auto">
          <a:xfrm>
            <a:off x="6248400" y="3570288"/>
            <a:ext cx="3470275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ja-JP" altLang="en-US" sz="1600">
                <a:solidFill>
                  <a:srgbClr val="000080"/>
                </a:solidFill>
                <a:latin typeface="Arial" panose="020B0604020202020204" pitchFamily="34" charset="0"/>
              </a:rPr>
              <a:t>環状アルカン</a:t>
            </a:r>
            <a:r>
              <a:rPr lang="en-US" altLang="ja-JP" sz="1600">
                <a:solidFill>
                  <a:srgbClr val="000080"/>
                </a:solidFill>
                <a:latin typeface="Arial" panose="020B0604020202020204" pitchFamily="34" charset="0"/>
              </a:rPr>
              <a:t>C</a:t>
            </a:r>
            <a:r>
              <a:rPr lang="en-US" altLang="ja-JP" sz="1600" baseline="-25000">
                <a:solidFill>
                  <a:srgbClr val="000080"/>
                </a:solidFill>
                <a:latin typeface="Arial" panose="020B0604020202020204" pitchFamily="34" charset="0"/>
              </a:rPr>
              <a:t>48</a:t>
            </a:r>
            <a:r>
              <a:rPr lang="en-US" altLang="ja-JP" sz="1600">
                <a:solidFill>
                  <a:srgbClr val="000080"/>
                </a:solidFill>
                <a:latin typeface="Arial" panose="020B0604020202020204" pitchFamily="34" charset="0"/>
              </a:rPr>
              <a:t>H</a:t>
            </a:r>
            <a:r>
              <a:rPr lang="en-US" altLang="ja-JP" sz="1600" baseline="-25000">
                <a:solidFill>
                  <a:srgbClr val="000080"/>
                </a:solidFill>
                <a:latin typeface="Arial" panose="020B0604020202020204" pitchFamily="34" charset="0"/>
              </a:rPr>
              <a:t>96</a:t>
            </a:r>
            <a:r>
              <a:rPr lang="ja-JP" altLang="en-US" sz="1600">
                <a:solidFill>
                  <a:srgbClr val="000080"/>
                </a:solidFill>
                <a:latin typeface="Arial" panose="020B0604020202020204" pitchFamily="34" charset="0"/>
              </a:rPr>
              <a:t>の</a:t>
            </a:r>
            <a:r>
              <a:rPr lang="en-US" altLang="ja-JP" sz="1600">
                <a:solidFill>
                  <a:srgbClr val="000080"/>
                </a:solidFill>
                <a:latin typeface="Arial" panose="020B0604020202020204" pitchFamily="34" charset="0"/>
              </a:rPr>
              <a:t>AFM force</a:t>
            </a:r>
            <a:r>
              <a:rPr lang="ja-JP" altLang="en-US" sz="1600">
                <a:solidFill>
                  <a:srgbClr val="000080"/>
                </a:solidFill>
                <a:latin typeface="Arial" panose="020B0604020202020204" pitchFamily="34" charset="0"/>
              </a:rPr>
              <a:t>像。</a:t>
            </a:r>
            <a:endParaRPr lang="en-US" altLang="ja-JP" sz="1600">
              <a:solidFill>
                <a:srgbClr val="000080"/>
              </a:solidFill>
              <a:latin typeface="Arial" panose="020B0604020202020204" pitchFamily="34" charset="0"/>
            </a:endParaRPr>
          </a:p>
          <a:p>
            <a:r>
              <a:rPr lang="ja-JP" altLang="en-US" sz="1600">
                <a:solidFill>
                  <a:srgbClr val="000080"/>
                </a:solidFill>
                <a:latin typeface="Arial" panose="020B0604020202020204" pitchFamily="34" charset="0"/>
              </a:rPr>
              <a:t>コントラストは力の変化を相対スケールでカバーする。</a:t>
            </a:r>
            <a:endParaRPr lang="ja-JP" altLang="en-US" sz="1600"/>
          </a:p>
        </p:txBody>
      </p:sp>
      <p:sp>
        <p:nvSpPr>
          <p:cNvPr id="333838" name="Text Box 17"/>
          <p:cNvSpPr txBox="1">
            <a:spLocks noChangeArrowheads="1"/>
          </p:cNvSpPr>
          <p:nvPr/>
        </p:nvSpPr>
        <p:spPr bwMode="auto">
          <a:xfrm>
            <a:off x="6264275" y="4402138"/>
            <a:ext cx="3544888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ja-JP" altLang="en-US" sz="1600">
                <a:solidFill>
                  <a:srgbClr val="000080"/>
                </a:solidFill>
                <a:latin typeface="Arial" panose="020B0604020202020204" pitchFamily="34" charset="0"/>
              </a:rPr>
              <a:t>環状</a:t>
            </a:r>
            <a:r>
              <a:rPr lang="en-US" altLang="ja-JP" sz="1600">
                <a:solidFill>
                  <a:srgbClr val="000080"/>
                </a:solidFill>
                <a:latin typeface="Arial" panose="020B0604020202020204" pitchFamily="34" charset="0"/>
              </a:rPr>
              <a:t>C</a:t>
            </a:r>
            <a:r>
              <a:rPr lang="en-US" altLang="ja-JP" sz="1600" baseline="-25000">
                <a:solidFill>
                  <a:srgbClr val="000080"/>
                </a:solidFill>
                <a:latin typeface="Arial" panose="020B0604020202020204" pitchFamily="34" charset="0"/>
              </a:rPr>
              <a:t>48</a:t>
            </a:r>
            <a:r>
              <a:rPr lang="en-US" altLang="ja-JP" sz="1600">
                <a:solidFill>
                  <a:srgbClr val="000080"/>
                </a:solidFill>
                <a:latin typeface="Arial" panose="020B0604020202020204" pitchFamily="34" charset="0"/>
              </a:rPr>
              <a:t>H</a:t>
            </a:r>
            <a:r>
              <a:rPr lang="en-US" altLang="ja-JP" sz="1600" baseline="-25000">
                <a:solidFill>
                  <a:srgbClr val="000080"/>
                </a:solidFill>
                <a:latin typeface="Arial" panose="020B0604020202020204" pitchFamily="34" charset="0"/>
              </a:rPr>
              <a:t>96</a:t>
            </a:r>
            <a:r>
              <a:rPr lang="ja-JP" altLang="en-US" sz="1600">
                <a:solidFill>
                  <a:srgbClr val="000080"/>
                </a:solidFill>
                <a:latin typeface="Arial" panose="020B0604020202020204" pitchFamily="34" charset="0"/>
              </a:rPr>
              <a:t>はポリエチレンに対応するモデル化合物である。周期的な明るいスポットは</a:t>
            </a:r>
            <a:r>
              <a:rPr lang="en-US" altLang="ja-JP" sz="1600">
                <a:solidFill>
                  <a:srgbClr val="000080"/>
                </a:solidFill>
                <a:latin typeface="Arial" panose="020B0604020202020204" pitchFamily="34" charset="0"/>
              </a:rPr>
              <a:t>-(CH</a:t>
            </a:r>
            <a:r>
              <a:rPr lang="en-US" altLang="ja-JP" sz="1600" baseline="-25000">
                <a:solidFill>
                  <a:srgbClr val="000080"/>
                </a:solidFill>
                <a:latin typeface="Arial" panose="020B0604020202020204" pitchFamily="34" charset="0"/>
              </a:rPr>
              <a:t>2</a:t>
            </a:r>
            <a:r>
              <a:rPr lang="en-US" altLang="ja-JP" sz="1600">
                <a:solidFill>
                  <a:srgbClr val="000080"/>
                </a:solidFill>
                <a:latin typeface="Arial" panose="020B0604020202020204" pitchFamily="34" charset="0"/>
              </a:rPr>
              <a:t>)-(CH</a:t>
            </a:r>
            <a:r>
              <a:rPr lang="en-US" altLang="ja-JP" sz="1600" baseline="-25000">
                <a:solidFill>
                  <a:srgbClr val="000080"/>
                </a:solidFill>
                <a:latin typeface="Arial" panose="020B0604020202020204" pitchFamily="34" charset="0"/>
              </a:rPr>
              <a:t>2</a:t>
            </a:r>
            <a:r>
              <a:rPr lang="en-US" altLang="ja-JP" sz="1600">
                <a:solidFill>
                  <a:srgbClr val="000080"/>
                </a:solidFill>
                <a:latin typeface="Arial" panose="020B0604020202020204" pitchFamily="34" charset="0"/>
              </a:rPr>
              <a:t>)- </a:t>
            </a:r>
            <a:r>
              <a:rPr lang="ja-JP" altLang="en-US" sz="1600">
                <a:solidFill>
                  <a:srgbClr val="000080"/>
                </a:solidFill>
                <a:latin typeface="Arial" panose="020B0604020202020204" pitchFamily="34" charset="0"/>
              </a:rPr>
              <a:t>基と帰属できる。</a:t>
            </a:r>
          </a:p>
        </p:txBody>
      </p:sp>
      <p:pic>
        <p:nvPicPr>
          <p:cNvPr id="333839" name="図 1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4325" y="1173163"/>
            <a:ext cx="2530475" cy="2347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3840" name="正方形/長方形 2"/>
          <p:cNvSpPr>
            <a:spLocks noChangeArrowheads="1"/>
          </p:cNvSpPr>
          <p:nvPr/>
        </p:nvSpPr>
        <p:spPr bwMode="auto">
          <a:xfrm>
            <a:off x="6248400" y="5589588"/>
            <a:ext cx="3503613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ja-JP" altLang="en-US" sz="1200">
                <a:solidFill>
                  <a:schemeClr val="tx1"/>
                </a:solidFill>
              </a:rPr>
              <a:t>Sergei N. Magonov and Darrell H. Reneker, Annu. Rev. Mater. Sci. 27, 175-222 (1997). </a:t>
            </a:r>
            <a:r>
              <a:rPr lang="en-US" altLang="ja-JP" sz="1200">
                <a:solidFill>
                  <a:schemeClr val="tx1"/>
                </a:solidFill>
              </a:rPr>
              <a:t>Characterization of polymer surfaces with atomic force microscopy.</a:t>
            </a:r>
            <a:endParaRPr lang="ja-JP" altLang="en-US" sz="120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デザインの設定">
  <a:themeElements>
    <a:clrScheme name="デザインの設定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デザインの設定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デザインの設定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標準デザイン">
  <a:themeElements>
    <a:clrScheme name="1_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1_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1_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14402</TotalTime>
  <Words>129</Words>
  <Application>Microsoft Office PowerPoint</Application>
  <PresentationFormat>A4 210 x 297 mm</PresentationFormat>
  <Paragraphs>17</Paragraphs>
  <Slides>1</Slides>
  <Notes>1</Notes>
  <HiddenSlides>0</HiddenSlides>
  <MMClips>0</MMClips>
  <ScaleCrop>false</ScaleCrop>
  <HeadingPairs>
    <vt:vector size="4" baseType="variant">
      <vt:variant>
        <vt:lpstr>テーマ</vt:lpstr>
      </vt:variant>
      <vt:variant>
        <vt:i4>2</vt:i4>
      </vt:variant>
      <vt:variant>
        <vt:lpstr>スライド タイトル</vt:lpstr>
      </vt:variant>
      <vt:variant>
        <vt:i4>1</vt:i4>
      </vt:variant>
    </vt:vector>
  </HeadingPairs>
  <TitlesOfParts>
    <vt:vector size="3" baseType="lpstr">
      <vt:lpstr>デザインの設定</vt:lpstr>
      <vt:lpstr>1_標準デザイン</vt:lpstr>
      <vt:lpstr>【DFTB】ポリエチレンの周波数シフトAFM像シミュレーション</vt:lpstr>
    </vt:vector>
  </TitlesOfParts>
  <Company>AAS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カタログ</dc:title>
  <dc:creator>aas</dc:creator>
  <cp:lastModifiedBy>ogata</cp:lastModifiedBy>
  <cp:revision>1015</cp:revision>
  <dcterms:created xsi:type="dcterms:W3CDTF">2014-03-31T02:49:52Z</dcterms:created>
  <dcterms:modified xsi:type="dcterms:W3CDTF">2016-08-31T05:38:07Z</dcterms:modified>
</cp:coreProperties>
</file>