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986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  <p:sp>
        <p:nvSpPr>
          <p:cNvPr id="252932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50CBB4E-5AAB-4495-8EC2-CB8C8F4135DC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51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en-US" altLang="ja-JP" sz="2000" dirty="0" err="1" smtClean="0"/>
              <a:t>Olympicene</a:t>
            </a:r>
            <a:r>
              <a:rPr lang="ja-JP" altLang="en-US" sz="2000" dirty="0" smtClean="0"/>
              <a:t>の周波数シフト</a:t>
            </a:r>
            <a:r>
              <a:rPr lang="en-US" altLang="ja-JP" sz="2000" dirty="0" smtClean="0"/>
              <a:t>AFM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51907" name="Rectangle 18"/>
          <p:cNvSpPr>
            <a:spLocks noChangeArrowheads="1"/>
          </p:cNvSpPr>
          <p:nvPr/>
        </p:nvSpPr>
        <p:spPr bwMode="auto">
          <a:xfrm>
            <a:off x="1065213" y="549275"/>
            <a:ext cx="549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nc-AFM simulation of an Olympicene radical, C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19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12</a:t>
            </a:r>
          </a:p>
        </p:txBody>
      </p:sp>
      <p:sp>
        <p:nvSpPr>
          <p:cNvPr id="251908" name="テキスト ボックス 14"/>
          <p:cNvSpPr txBox="1">
            <a:spLocks noChangeArrowheads="1"/>
          </p:cNvSpPr>
          <p:nvPr/>
        </p:nvSpPr>
        <p:spPr bwMode="auto">
          <a:xfrm>
            <a:off x="3971925" y="981075"/>
            <a:ext cx="2681288" cy="18161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</a:t>
            </a:r>
            <a:r>
              <a:rPr lang="en-US" altLang="ja-JP" sz="1400">
                <a:solidFill>
                  <a:schemeClr val="tx1"/>
                </a:solidFill>
              </a:rPr>
              <a:t>: CO</a:t>
            </a:r>
            <a:endParaRPr lang="en-US" altLang="ja-JP" sz="1400" baseline="-25000">
              <a:solidFill>
                <a:schemeClr val="tx1"/>
              </a:solidFill>
            </a:endParaRP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試料</a:t>
            </a:r>
            <a:r>
              <a:rPr lang="en-US" altLang="ja-JP" sz="1400">
                <a:solidFill>
                  <a:schemeClr val="tx1"/>
                </a:solidFill>
              </a:rPr>
              <a:t>: Olympicene radical, 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en-US" altLang="ja-JP" sz="1400" baseline="-25000">
                <a:solidFill>
                  <a:srgbClr val="000000"/>
                </a:solidFill>
                <a:latin typeface="Arial" panose="020B0604020202020204" pitchFamily="34" charset="0"/>
              </a:rPr>
              <a:t>19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rgbClr val="000000"/>
                </a:solidFill>
                <a:latin typeface="Arial" panose="020B0604020202020204" pitchFamily="34" charset="0"/>
              </a:rPr>
              <a:t>11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/>
            <a:r>
              <a:rPr lang="ja-JP" altLang="en-US" sz="1400">
                <a:solidFill>
                  <a:srgbClr val="000000"/>
                </a:solidFill>
                <a:latin typeface="Arial" panose="020B0604020202020204" pitchFamily="34" charset="0"/>
              </a:rPr>
              <a:t>　　　　基板は無視</a:t>
            </a:r>
            <a:endParaRPr lang="en-US" altLang="ja-JP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ja-JP" altLang="en-US" sz="1400">
                <a:solidFill>
                  <a:srgbClr val="000000"/>
                </a:solidFill>
                <a:latin typeface="Arial" panose="020B0604020202020204" pitchFamily="34" charset="0"/>
              </a:rPr>
              <a:t>手法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ja-JP" altLang="en-US" sz="1400">
                <a:solidFill>
                  <a:srgbClr val="000000"/>
                </a:solidFill>
                <a:latin typeface="Arial" panose="020B0604020202020204" pitchFamily="34" charset="0"/>
              </a:rPr>
              <a:t> 周波数シフト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AFM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探針高さ</a:t>
            </a:r>
            <a:r>
              <a:rPr lang="en-US" altLang="ja-JP" sz="1400">
                <a:solidFill>
                  <a:schemeClr val="tx1"/>
                </a:solidFill>
              </a:rPr>
              <a:t>: 3.4 – 6.4Å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カンチレバーの振幅： </a:t>
            </a:r>
            <a:r>
              <a:rPr lang="en-US" altLang="ja-JP" sz="1400">
                <a:solidFill>
                  <a:schemeClr val="tx1"/>
                </a:solidFill>
              </a:rPr>
              <a:t>150 Å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ばね定数： </a:t>
            </a:r>
            <a:r>
              <a:rPr lang="en-US" altLang="ja-JP" sz="1400">
                <a:solidFill>
                  <a:schemeClr val="tx1"/>
                </a:solidFill>
              </a:rPr>
              <a:t>10 N/m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共鳴周波数： </a:t>
            </a:r>
            <a:r>
              <a:rPr lang="en-US" altLang="ja-JP" sz="1400">
                <a:solidFill>
                  <a:schemeClr val="tx1"/>
                </a:solidFill>
              </a:rPr>
              <a:t>200 kHz</a:t>
            </a:r>
          </a:p>
        </p:txBody>
      </p:sp>
      <p:pic>
        <p:nvPicPr>
          <p:cNvPr id="251909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1006475"/>
            <a:ext cx="21478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0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3" y="1019175"/>
            <a:ext cx="230346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1911" name="グループ化 9"/>
          <p:cNvGrpSpPr>
            <a:grpSpLocks/>
          </p:cNvGrpSpPr>
          <p:nvPr/>
        </p:nvGrpSpPr>
        <p:grpSpPr bwMode="auto">
          <a:xfrm>
            <a:off x="112713" y="2924175"/>
            <a:ext cx="4827587" cy="3524250"/>
            <a:chOff x="113359" y="2924930"/>
            <a:chExt cx="4826338" cy="3523592"/>
          </a:xfrm>
        </p:grpSpPr>
        <p:sp>
          <p:nvSpPr>
            <p:cNvPr id="251919" name="角丸四角形 22"/>
            <p:cNvSpPr>
              <a:spLocks noChangeArrowheads="1"/>
            </p:cNvSpPr>
            <p:nvPr/>
          </p:nvSpPr>
          <p:spPr bwMode="auto">
            <a:xfrm>
              <a:off x="113359" y="2924930"/>
              <a:ext cx="4826338" cy="3523592"/>
            </a:xfrm>
            <a:prstGeom prst="roundRect">
              <a:avLst>
                <a:gd name="adj" fmla="val 10486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51920" name="図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890" y="3378626"/>
              <a:ext cx="4613276" cy="2642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1921" name="Rectangle 18"/>
            <p:cNvSpPr>
              <a:spLocks noChangeArrowheads="1"/>
            </p:cNvSpPr>
            <p:nvPr/>
          </p:nvSpPr>
          <p:spPr bwMode="auto">
            <a:xfrm>
              <a:off x="344360" y="3010676"/>
              <a:ext cx="19449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Simulated result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51912" name="グループ化 11"/>
          <p:cNvGrpSpPr>
            <a:grpSpLocks/>
          </p:cNvGrpSpPr>
          <p:nvPr/>
        </p:nvGrpSpPr>
        <p:grpSpPr bwMode="auto">
          <a:xfrm>
            <a:off x="5097463" y="2924175"/>
            <a:ext cx="4679950" cy="3529013"/>
            <a:chOff x="5097019" y="2924930"/>
            <a:chExt cx="4680651" cy="3528490"/>
          </a:xfrm>
        </p:grpSpPr>
        <p:sp>
          <p:nvSpPr>
            <p:cNvPr id="251913" name="角丸四角形 14"/>
            <p:cNvSpPr>
              <a:spLocks noChangeArrowheads="1"/>
            </p:cNvSpPr>
            <p:nvPr/>
          </p:nvSpPr>
          <p:spPr bwMode="auto">
            <a:xfrm>
              <a:off x="5097019" y="2924930"/>
              <a:ext cx="4680651" cy="3528490"/>
            </a:xfrm>
            <a:prstGeom prst="roundRect">
              <a:avLst>
                <a:gd name="adj" fmla="val 9324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1914" name="Rectangle 18"/>
            <p:cNvSpPr>
              <a:spLocks noChangeArrowheads="1"/>
            </p:cNvSpPr>
            <p:nvPr/>
          </p:nvSpPr>
          <p:spPr bwMode="auto">
            <a:xfrm>
              <a:off x="5312358" y="2924930"/>
              <a:ext cx="19449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51915" name="図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5737" y="3565735"/>
              <a:ext cx="2349773" cy="2012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1916" name="Rectangle 18"/>
            <p:cNvSpPr>
              <a:spLocks noChangeArrowheads="1"/>
            </p:cNvSpPr>
            <p:nvPr/>
          </p:nvSpPr>
          <p:spPr bwMode="auto">
            <a:xfrm>
              <a:off x="5817120" y="3212970"/>
              <a:ext cx="31533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nc-AFM, Olympicene on Cu(111)</a:t>
              </a:r>
            </a:p>
          </p:txBody>
        </p:sp>
        <p:sp>
          <p:nvSpPr>
            <p:cNvPr id="251917" name="正方形/長方形 21"/>
            <p:cNvSpPr>
              <a:spLocks noChangeArrowheads="1"/>
            </p:cNvSpPr>
            <p:nvPr/>
          </p:nvSpPr>
          <p:spPr bwMode="auto">
            <a:xfrm>
              <a:off x="5385060" y="5925302"/>
              <a:ext cx="42485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Ed. by Jon Edwards, RSC NEWS, JUNE 2012, RSC News editorial office, Thomas Graham House</a:t>
              </a:r>
            </a:p>
          </p:txBody>
        </p:sp>
        <p:sp>
          <p:nvSpPr>
            <p:cNvPr id="251918" name="正方形/長方形 17"/>
            <p:cNvSpPr>
              <a:spLocks noChangeArrowheads="1"/>
            </p:cNvSpPr>
            <p:nvPr/>
          </p:nvSpPr>
          <p:spPr bwMode="auto">
            <a:xfrm>
              <a:off x="5457070" y="5538786"/>
              <a:ext cx="41193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Experiment by Leo Gross et al.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67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 Olympiceneの周波数シフトAFMシミュレーション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2016-08-31T04:04:37Z</dcterms:modified>
</cp:coreProperties>
</file>