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82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49" d="100"/>
          <a:sy n="49" d="100"/>
        </p:scale>
        <p:origin x="654" y="4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252" tIns="47126" rIns="94252" bIns="47126" anchor="b"/>
          <a:lstStyle>
            <a:lvl1pPr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74700" indent="-298450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9221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6846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14471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6019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30591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5163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735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7BD8C68-83CB-4B1B-A7AC-6D913930D10F}" type="slidenum">
              <a:rPr lang="en-US" altLang="ja-JP" sz="1300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2638" y="766763"/>
            <a:ext cx="5535612" cy="3832225"/>
          </a:xfrm>
          <a:solidFill>
            <a:srgbClr val="FFFFFF"/>
          </a:solidFill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4856163"/>
            <a:ext cx="5676900" cy="46005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4252" tIns="47126" rIns="94252" bIns="47126"/>
          <a:lstStyle/>
          <a:p>
            <a:pPr>
              <a:spcBef>
                <a:spcPct val="0"/>
              </a:spcBef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GeoAFM_CalcImage_Polymer_003a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GeoAFM_CalcImage_Polymer_003b</a:t>
            </a:r>
            <a:endParaRPr lang="ja-JP" altLang="en-US" smtClean="0"/>
          </a:p>
          <a:p>
            <a:pPr>
              <a:spcBef>
                <a:spcPct val="0"/>
              </a:spcBef>
            </a:pP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  <a:p>
            <a:pPr>
              <a:spcBef>
                <a:spcPct val="0"/>
              </a:spcBef>
            </a:pP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01460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GeoAFM</a:t>
            </a:r>
            <a:r>
              <a:rPr lang="en-US" altLang="ja-JP" dirty="0" smtClean="0"/>
              <a:t>】 </a:t>
            </a:r>
            <a:r>
              <a:rPr lang="ja-JP" altLang="en-US" dirty="0" smtClean="0"/>
              <a:t>高速相互予測</a:t>
            </a:r>
            <a:r>
              <a:rPr lang="en-US" altLang="ja-JP" dirty="0" smtClean="0"/>
              <a:t>AFM</a:t>
            </a:r>
            <a:r>
              <a:rPr lang="ja-JP" altLang="en-US" dirty="0" smtClean="0"/>
              <a:t>シミュレータ</a:t>
            </a:r>
          </a:p>
        </p:txBody>
      </p:sp>
      <p:sp>
        <p:nvSpPr>
          <p:cNvPr id="37894" name="正方形/長方形 48"/>
          <p:cNvSpPr>
            <a:spLocks noChangeArrowheads="1"/>
          </p:cNvSpPr>
          <p:nvPr/>
        </p:nvSpPr>
        <p:spPr bwMode="auto">
          <a:xfrm>
            <a:off x="179388" y="539750"/>
            <a:ext cx="27574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>
                <a:solidFill>
                  <a:srgbClr val="FF0000"/>
                </a:solidFill>
              </a:rPr>
              <a:t>探針と試料から</a:t>
            </a:r>
            <a:r>
              <a:rPr lang="en-US" altLang="ja-JP" sz="1600">
                <a:solidFill>
                  <a:srgbClr val="FF0000"/>
                </a:solidFill>
              </a:rPr>
              <a:t>AFM</a:t>
            </a:r>
            <a:r>
              <a:rPr lang="ja-JP" altLang="en-US" sz="1600">
                <a:solidFill>
                  <a:srgbClr val="FF0000"/>
                </a:solidFill>
              </a:rPr>
              <a:t>像を予測</a:t>
            </a:r>
          </a:p>
        </p:txBody>
      </p:sp>
      <p:sp>
        <p:nvSpPr>
          <p:cNvPr id="37895" name="Text Box 37"/>
          <p:cNvSpPr txBox="1">
            <a:spLocks noChangeArrowheads="1"/>
          </p:cNvSpPr>
          <p:nvPr/>
        </p:nvSpPr>
        <p:spPr bwMode="auto">
          <a:xfrm>
            <a:off x="8797925" y="0"/>
            <a:ext cx="1108075" cy="3698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GeoAFM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200025" y="1425699"/>
            <a:ext cx="9354965" cy="1760120"/>
            <a:chOff x="200025" y="3613150"/>
            <a:chExt cx="5357813" cy="1008063"/>
          </a:xfrm>
        </p:grpSpPr>
        <p:pic>
          <p:nvPicPr>
            <p:cNvPr id="37902" name="Picture 14" descr="geoafm_test005imag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0838" y="3613150"/>
              <a:ext cx="1397000" cy="100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3" name="Picture 15" descr="geoafm_test005sampl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5788" y="3613150"/>
              <a:ext cx="1397000" cy="100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4" name="Picture 16" descr="geoafm_test005ti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025" y="3613150"/>
              <a:ext cx="1397000" cy="100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11" name="AutoShape 19"/>
            <p:cNvSpPr>
              <a:spLocks noChangeArrowheads="1"/>
            </p:cNvSpPr>
            <p:nvPr/>
          </p:nvSpPr>
          <p:spPr bwMode="auto">
            <a:xfrm>
              <a:off x="3368675" y="3973513"/>
              <a:ext cx="690563" cy="430212"/>
            </a:xfrm>
            <a:prstGeom prst="rightArrow">
              <a:avLst>
                <a:gd name="adj1" fmla="val 49815"/>
                <a:gd name="adj2" fmla="val 60194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ja-JP" altLang="en-US" sz="1800"/>
            </a:p>
          </p:txBody>
        </p:sp>
      </p:grpSp>
      <p:sp>
        <p:nvSpPr>
          <p:cNvPr id="20" name="Text Box 32"/>
          <p:cNvSpPr txBox="1">
            <a:spLocks noChangeArrowheads="1"/>
          </p:cNvSpPr>
          <p:nvPr/>
        </p:nvSpPr>
        <p:spPr bwMode="auto">
          <a:xfrm>
            <a:off x="200026" y="3177680"/>
            <a:ext cx="9365626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Cone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型探針を使って、</a:t>
            </a:r>
            <a:r>
              <a:rPr lang="en-US" altLang="ja-JP" sz="1600" dirty="0" err="1">
                <a:solidFill>
                  <a:schemeClr val="tx1"/>
                </a:solidFill>
                <a:latin typeface="Arial" panose="020B0604020202020204" pitchFamily="34" charset="0"/>
              </a:rPr>
              <a:t>GroEL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シャペロニン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の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像をシミュレーションによって求めたものです。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シャペロニンは、縦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140[Å]</a:t>
            </a:r>
            <a:r>
              <a:rPr lang="ja-JP" altLang="en-US" sz="1600" dirty="0" err="1">
                <a:solidFill>
                  <a:schemeClr val="tx1"/>
                </a:solidFill>
                <a:latin typeface="Arial" panose="020B0604020202020204" pitchFamily="34" charset="0"/>
              </a:rPr>
              <a:t>、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横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140[Å]</a:t>
            </a:r>
            <a:r>
              <a:rPr lang="ja-JP" altLang="en-US" sz="1600" dirty="0" err="1">
                <a:solidFill>
                  <a:schemeClr val="tx1"/>
                </a:solidFill>
                <a:latin typeface="Arial" panose="020B0604020202020204" pitchFamily="34" charset="0"/>
              </a:rPr>
              <a:t>、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高さ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200[Å]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の籠のような形をした高分子です。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画像によって、籠の上部の穴を再現します。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) 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1" name="角丸四角形 40"/>
          <p:cNvSpPr>
            <a:spLocks noChangeArrowheads="1"/>
          </p:cNvSpPr>
          <p:nvPr/>
        </p:nvSpPr>
        <p:spPr bwMode="auto">
          <a:xfrm>
            <a:off x="1122575" y="904875"/>
            <a:ext cx="596900" cy="4143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探針</a:t>
            </a:r>
          </a:p>
        </p:txBody>
      </p:sp>
      <p:sp>
        <p:nvSpPr>
          <p:cNvPr id="22" name="角丸四角形 41"/>
          <p:cNvSpPr>
            <a:spLocks noChangeArrowheads="1"/>
          </p:cNvSpPr>
          <p:nvPr/>
        </p:nvSpPr>
        <p:spPr bwMode="auto">
          <a:xfrm>
            <a:off x="4111243" y="904875"/>
            <a:ext cx="596900" cy="4143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/>
              <a:t>試料</a:t>
            </a:r>
          </a:p>
        </p:txBody>
      </p:sp>
      <p:sp>
        <p:nvSpPr>
          <p:cNvPr id="23" name="角丸四角形 42"/>
          <p:cNvSpPr>
            <a:spLocks noChangeArrowheads="1"/>
          </p:cNvSpPr>
          <p:nvPr/>
        </p:nvSpPr>
        <p:spPr bwMode="auto">
          <a:xfrm>
            <a:off x="7919202" y="904875"/>
            <a:ext cx="850900" cy="4143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800"/>
              <a:t>AFM</a:t>
            </a:r>
            <a:r>
              <a:rPr lang="ja-JP" altLang="en-US" sz="1800"/>
              <a:t>像</a:t>
            </a:r>
          </a:p>
        </p:txBody>
      </p:sp>
      <p:sp>
        <p:nvSpPr>
          <p:cNvPr id="24" name="AutoShape 19"/>
          <p:cNvSpPr>
            <a:spLocks noChangeArrowheads="1"/>
          </p:cNvSpPr>
          <p:nvPr/>
        </p:nvSpPr>
        <p:spPr bwMode="auto">
          <a:xfrm>
            <a:off x="5997207" y="908050"/>
            <a:ext cx="690563" cy="430213"/>
          </a:xfrm>
          <a:prstGeom prst="rightArrow">
            <a:avLst>
              <a:gd name="adj1" fmla="val 49815"/>
              <a:gd name="adj2" fmla="val 60194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grpSp>
        <p:nvGrpSpPr>
          <p:cNvPr id="15" name="グループ化 14"/>
          <p:cNvGrpSpPr/>
          <p:nvPr/>
        </p:nvGrpSpPr>
        <p:grpSpPr>
          <a:xfrm>
            <a:off x="273050" y="4262944"/>
            <a:ext cx="9180969" cy="1727383"/>
            <a:chOff x="200025" y="4724400"/>
            <a:chExt cx="5357813" cy="1008063"/>
          </a:xfrm>
        </p:grpSpPr>
        <p:pic>
          <p:nvPicPr>
            <p:cNvPr id="16" name="Picture 17" descr="geoafm_test006sampl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5788" y="4724400"/>
              <a:ext cx="1397000" cy="100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8" descr="geoafm_test006tip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025" y="4724400"/>
              <a:ext cx="1397000" cy="100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9" descr="geoafm_test006image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0838" y="4724400"/>
              <a:ext cx="1397000" cy="100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AutoShape 19"/>
            <p:cNvSpPr>
              <a:spLocks noChangeArrowheads="1"/>
            </p:cNvSpPr>
            <p:nvPr/>
          </p:nvSpPr>
          <p:spPr bwMode="auto">
            <a:xfrm>
              <a:off x="3368675" y="5014913"/>
              <a:ext cx="690563" cy="430212"/>
            </a:xfrm>
            <a:prstGeom prst="rightArrow">
              <a:avLst>
                <a:gd name="adj1" fmla="val 49815"/>
                <a:gd name="adj2" fmla="val 60194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ja-JP" altLang="en-US" sz="1800"/>
            </a:p>
          </p:txBody>
        </p:sp>
      </p:grpSp>
      <p:sp>
        <p:nvSpPr>
          <p:cNvPr id="25" name="Text Box 32"/>
          <p:cNvSpPr txBox="1">
            <a:spLocks noChangeArrowheads="1"/>
          </p:cNvSpPr>
          <p:nvPr/>
        </p:nvSpPr>
        <p:spPr bwMode="auto">
          <a:xfrm>
            <a:off x="273051" y="6021360"/>
            <a:ext cx="9365626" cy="836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先端が二股になっている不完全な探針を使って、</a:t>
            </a:r>
            <a:r>
              <a:rPr lang="en-US" altLang="ja-JP" sz="1600" dirty="0" err="1">
                <a:solidFill>
                  <a:schemeClr val="tx1"/>
                </a:solidFill>
                <a:latin typeface="Arial" panose="020B0604020202020204" pitchFamily="34" charset="0"/>
              </a:rPr>
              <a:t>GroEL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シャペロニン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の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像をシミュレーションによって求めたものです。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シャペロニンは、縦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140[Å]</a:t>
            </a:r>
            <a:r>
              <a:rPr lang="ja-JP" altLang="en-US" sz="1600" dirty="0" err="1">
                <a:solidFill>
                  <a:schemeClr val="tx1"/>
                </a:solidFill>
                <a:latin typeface="Arial" panose="020B0604020202020204" pitchFamily="34" charset="0"/>
              </a:rPr>
              <a:t>、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横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140[Å]</a:t>
            </a:r>
            <a:r>
              <a:rPr lang="ja-JP" altLang="en-US" sz="1600" dirty="0" err="1">
                <a:solidFill>
                  <a:schemeClr val="tx1"/>
                </a:solidFill>
                <a:latin typeface="Arial" panose="020B0604020202020204" pitchFamily="34" charset="0"/>
              </a:rPr>
              <a:t>、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高さ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200[Å]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の籠のような形をした高分子です。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画像によって、籠の上部の穴を再現します。</a:t>
            </a:r>
            <a:r>
              <a:rPr lang="en-US" altLang="ja-JP" sz="1600" dirty="0">
                <a:solidFill>
                  <a:schemeClr val="tx1"/>
                </a:solidFill>
                <a:latin typeface="Arial" panose="020B0604020202020204" pitchFamily="34" charset="0"/>
              </a:rPr>
              <a:t>) 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14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14477</TotalTime>
  <Words>157</Words>
  <Application>Microsoft Office PowerPoint</Application>
  <PresentationFormat>A4 210 x 297 mm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【GeoAFM】 高速相互予測AFMシミュレータ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1021</cp:revision>
  <dcterms:created xsi:type="dcterms:W3CDTF">2014-03-31T02:49:52Z</dcterms:created>
  <dcterms:modified xsi:type="dcterms:W3CDTF">2016-08-31T02:55:05Z</dcterms:modified>
</cp:coreProperties>
</file>