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7"/>
  </p:notesMasterIdLst>
  <p:handoutMasterIdLst>
    <p:handoutMasterId r:id="rId8"/>
  </p:handoutMasterIdLst>
  <p:sldIdLst>
    <p:sldId id="1274" r:id="rId4"/>
    <p:sldId id="1275" r:id="rId5"/>
    <p:sldId id="1276" r:id="rId6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72" autoAdjust="0"/>
    <p:restoredTop sz="86471" autoAdjust="0"/>
  </p:normalViewPr>
  <p:slideViewPr>
    <p:cSldViewPr>
      <p:cViewPr varScale="1">
        <p:scale>
          <a:sx n="100" d="100"/>
          <a:sy n="100" d="100"/>
        </p:scale>
        <p:origin x="-1692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smtClean="0">
              <a:latin typeface="Arial" charset="0"/>
              <a:ea typeface="ＭＳ Ｐ明朝" charset="-128"/>
            </a:endParaRPr>
          </a:p>
        </p:txBody>
      </p:sp>
      <p:sp>
        <p:nvSpPr>
          <p:cNvPr id="14340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39D1068-B777-4988-9587-4CF8CAA8948D}" type="slidenum">
              <a:rPr lang="en-US" altLang="ja-JP"/>
              <a:pPr/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63095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DFTB_ConstCurrentSTM_Organic_011a</a:t>
            </a:r>
            <a:r>
              <a:rPr lang="en-US" altLang="ja-JP" smtClean="0"/>
              <a:t> </a:t>
            </a:r>
          </a:p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DFTB_ConstCurrentSTM_Organic_011b</a:t>
            </a:r>
            <a:r>
              <a:rPr lang="en-US" altLang="ja-JP" smtClean="0"/>
              <a:t> </a:t>
            </a:r>
            <a:endParaRPr lang="ja-JP" altLang="en-US" dirty="0" smtClean="0">
              <a:latin typeface="Arial" charset="0"/>
              <a:ea typeface="ＭＳ Ｐ明朝" charset="-128"/>
            </a:endParaRPr>
          </a:p>
        </p:txBody>
      </p:sp>
      <p:sp>
        <p:nvSpPr>
          <p:cNvPr id="16388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1E7F5E6-200E-4DB0-8AE5-3657C5BB240D}" type="slidenum">
              <a:rPr lang="en-US" altLang="ja-JP"/>
              <a:pPr/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53531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CG_ConstForce_Polymer_006a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CG_ConstForce_Polymer_006b</a:t>
            </a:r>
            <a:r>
              <a:rPr lang="en-US" altLang="ja-JP" dirty="0" smtClean="0"/>
              <a:t> </a:t>
            </a:r>
            <a:endParaRPr lang="ja-JP" altLang="en-US" dirty="0" smtClean="0">
              <a:latin typeface="Arial" charset="0"/>
              <a:ea typeface="ＭＳ Ｐ明朝" charset="-128"/>
            </a:endParaRPr>
          </a:p>
        </p:txBody>
      </p:sp>
      <p:sp>
        <p:nvSpPr>
          <p:cNvPr id="18436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7A4131F-C1EB-41E6-A2E2-7E497B8DB187}" type="slidenum">
              <a:rPr lang="en-US" altLang="ja-JP"/>
              <a:pPr/>
              <a:t>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05879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タイトル 3"/>
          <p:cNvSpPr>
            <a:spLocks noGrp="1"/>
          </p:cNvSpPr>
          <p:nvPr>
            <p:ph type="title"/>
          </p:nvPr>
        </p:nvSpPr>
        <p:spPr>
          <a:xfrm>
            <a:off x="273050" y="433388"/>
            <a:ext cx="9632950" cy="549275"/>
          </a:xfrm>
        </p:spPr>
        <p:txBody>
          <a:bodyPr/>
          <a:lstStyle/>
          <a:p>
            <a:r>
              <a:rPr lang="ja-JP" altLang="ja-JP" dirty="0" smtClean="0"/>
              <a:t>【</a:t>
            </a:r>
            <a:r>
              <a:rPr lang="en-US" altLang="ja-JP" dirty="0" smtClean="0"/>
              <a:t>DFTB</a:t>
            </a:r>
            <a:r>
              <a:rPr lang="ja-JP" altLang="ja-JP" dirty="0" smtClean="0"/>
              <a:t>】ポリイソプレンの</a:t>
            </a:r>
            <a:r>
              <a:rPr lang="en-US" altLang="ja-JP" dirty="0" smtClean="0"/>
              <a:t>constant current STM</a:t>
            </a:r>
            <a:r>
              <a:rPr lang="ja-JP" altLang="ja-JP" dirty="0" smtClean="0"/>
              <a:t>像</a:t>
            </a:r>
            <a:endParaRPr lang="ja-JP" altLang="en-US" dirty="0" smtClean="0"/>
          </a:p>
        </p:txBody>
      </p:sp>
      <p:sp>
        <p:nvSpPr>
          <p:cNvPr id="21" name="テキスト ボックス 14"/>
          <p:cNvSpPr txBox="1">
            <a:spLocks noChangeArrowheads="1"/>
          </p:cNvSpPr>
          <p:nvPr/>
        </p:nvSpPr>
        <p:spPr bwMode="auto">
          <a:xfrm>
            <a:off x="530225" y="1263650"/>
            <a:ext cx="6197600" cy="954088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探</a:t>
            </a:r>
            <a:r>
              <a:rPr lang="ja-JP" altLang="en-US" sz="1400" dirty="0" smtClean="0">
                <a:solidFill>
                  <a:schemeClr val="tx1"/>
                </a:solidFill>
                <a:latin typeface="+mn-lt"/>
              </a:rPr>
              <a:t>針：</a:t>
            </a:r>
            <a:r>
              <a:rPr lang="en-US" altLang="ja-JP" sz="1400" dirty="0" smtClean="0">
                <a:solidFill>
                  <a:schemeClr val="tx1"/>
                </a:solidFill>
                <a:latin typeface="+mn-lt"/>
              </a:rPr>
              <a:t> Si</a:t>
            </a:r>
            <a:r>
              <a:rPr lang="en-US" altLang="ja-JP" sz="1400" baseline="-25000" dirty="0" smtClean="0">
                <a:solidFill>
                  <a:schemeClr val="tx1"/>
                </a:solidFill>
                <a:latin typeface="+mn-lt"/>
              </a:rPr>
              <a:t>4</a:t>
            </a:r>
            <a:r>
              <a:rPr lang="en-US" altLang="ja-JP" sz="1400" dirty="0" smtClean="0">
                <a:solidFill>
                  <a:schemeClr val="tx1"/>
                </a:solidFill>
                <a:latin typeface="+mn-lt"/>
              </a:rPr>
              <a:t>H</a:t>
            </a:r>
            <a:r>
              <a:rPr lang="en-US" altLang="ja-JP" sz="1400" baseline="-25000" dirty="0" smtClean="0">
                <a:solidFill>
                  <a:schemeClr val="tx1"/>
                </a:solidFill>
                <a:latin typeface="+mn-lt"/>
              </a:rPr>
              <a:t>9</a:t>
            </a:r>
            <a:r>
              <a:rPr lang="ja-JP" altLang="en-US" sz="1400" dirty="0" smtClean="0">
                <a:solidFill>
                  <a:srgbClr val="000000"/>
                </a:solidFill>
                <a:latin typeface="+mn-lt"/>
              </a:rPr>
              <a:t>探針</a:t>
            </a:r>
            <a:endParaRPr lang="en-US" altLang="ja-JP" sz="1400" baseline="-25000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400" dirty="0" smtClean="0">
                <a:solidFill>
                  <a:schemeClr val="tx1"/>
                </a:solidFill>
                <a:latin typeface="+mn-lt"/>
              </a:rPr>
              <a:t>試料： </a:t>
            </a:r>
            <a:r>
              <a:rPr lang="en-US" altLang="ja-JP" sz="1400" dirty="0">
                <a:solidFill>
                  <a:schemeClr val="tx1"/>
                </a:solidFill>
                <a:latin typeface="+mn-lt"/>
              </a:rPr>
              <a:t>cis-</a:t>
            </a: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ポリイソプレン</a:t>
            </a:r>
            <a:r>
              <a:rPr lang="en-US" altLang="ja-JP" sz="1400" dirty="0">
                <a:solidFill>
                  <a:schemeClr val="tx1"/>
                </a:solidFill>
                <a:latin typeface="+mn-lt"/>
              </a:rPr>
              <a:t>(</a:t>
            </a: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天然ゴム</a:t>
            </a:r>
            <a:r>
              <a:rPr lang="en-US" altLang="ja-JP" sz="1400" dirty="0">
                <a:solidFill>
                  <a:schemeClr val="tx1"/>
                </a:solidFill>
                <a:latin typeface="+mn-lt"/>
              </a:rPr>
              <a:t>)</a:t>
            </a:r>
            <a:r>
              <a:rPr lang="ja-JP" altLang="en-US" sz="1400" dirty="0" err="1" smtClean="0">
                <a:solidFill>
                  <a:schemeClr val="tx1"/>
                </a:solidFill>
                <a:latin typeface="+mn-lt"/>
              </a:rPr>
              <a:t>、</a:t>
            </a:r>
            <a:r>
              <a:rPr lang="ja-JP" altLang="en-US" sz="1400" dirty="0" smtClean="0">
                <a:solidFill>
                  <a:schemeClr val="tx1"/>
                </a:solidFill>
              </a:rPr>
              <a:t>および</a:t>
            </a:r>
            <a:r>
              <a:rPr lang="en-US" altLang="ja-JP" sz="1400" dirty="0" smtClean="0">
                <a:solidFill>
                  <a:schemeClr val="tx1"/>
                </a:solidFill>
                <a:latin typeface="+mn-lt"/>
              </a:rPr>
              <a:t>trans-</a:t>
            </a: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ポリイソプレン</a:t>
            </a:r>
            <a:r>
              <a:rPr lang="en-US" altLang="ja-JP" sz="1400" dirty="0">
                <a:solidFill>
                  <a:schemeClr val="tx1"/>
                </a:solidFill>
                <a:latin typeface="+mn-lt"/>
              </a:rPr>
              <a:t>(</a:t>
            </a: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グタペルカ</a:t>
            </a:r>
            <a:r>
              <a:rPr lang="en-US" altLang="ja-JP" sz="1400" dirty="0">
                <a:solidFill>
                  <a:schemeClr val="tx1"/>
                </a:solidFill>
                <a:latin typeface="+mn-lt"/>
              </a:rPr>
              <a:t>)</a:t>
            </a:r>
            <a:endParaRPr lang="en-US" altLang="ja-JP" sz="1400" dirty="0" smtClean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400" dirty="0" smtClean="0">
                <a:solidFill>
                  <a:srgbClr val="000000"/>
                </a:solidFill>
                <a:latin typeface="+mn-lt"/>
              </a:rPr>
              <a:t>スキャンエリア： </a:t>
            </a:r>
            <a:r>
              <a:rPr lang="en-US" altLang="ja-JP" sz="1400" dirty="0" smtClean="0">
                <a:solidFill>
                  <a:srgbClr val="000000"/>
                </a:solidFill>
                <a:latin typeface="+mn-lt"/>
              </a:rPr>
              <a:t>20</a:t>
            </a:r>
            <a:r>
              <a:rPr lang="en-US" altLang="ja-JP" sz="1400" dirty="0" smtClean="0">
                <a:solidFill>
                  <a:srgbClr val="000000"/>
                </a:solidFill>
              </a:rPr>
              <a:t> Å </a:t>
            </a:r>
            <a:r>
              <a:rPr lang="en-US" altLang="ja-JP" sz="1400" dirty="0" smtClean="0">
                <a:solidFill>
                  <a:srgbClr val="000000"/>
                </a:solidFill>
                <a:latin typeface="+mn-lt"/>
              </a:rPr>
              <a:t>x 10 </a:t>
            </a:r>
            <a:r>
              <a:rPr lang="en-US" altLang="ja-JP" sz="1400" dirty="0" smtClean="0">
                <a:solidFill>
                  <a:srgbClr val="000000"/>
                </a:solidFill>
              </a:rPr>
              <a:t>Å</a:t>
            </a:r>
          </a:p>
          <a:p>
            <a:pPr eaLnBrk="1" hangingPunct="1">
              <a:defRPr/>
            </a:pPr>
            <a:r>
              <a:rPr lang="ja-JP" altLang="en-US" sz="1400" dirty="0" smtClean="0">
                <a:solidFill>
                  <a:srgbClr val="000000"/>
                </a:solidFill>
                <a:latin typeface="Arial"/>
              </a:rPr>
              <a:t>スキャンモード： </a:t>
            </a:r>
            <a:r>
              <a:rPr lang="en-US" altLang="ja-JP" sz="1400" dirty="0" smtClean="0">
                <a:solidFill>
                  <a:srgbClr val="000000"/>
                </a:solidFill>
                <a:latin typeface="Arial"/>
              </a:rPr>
              <a:t>Constant current STM</a:t>
            </a:r>
          </a:p>
        </p:txBody>
      </p:sp>
      <p:sp>
        <p:nvSpPr>
          <p:cNvPr id="13316" name="角丸四角形 28"/>
          <p:cNvSpPr>
            <a:spLocks noChangeArrowheads="1"/>
          </p:cNvSpPr>
          <p:nvPr/>
        </p:nvSpPr>
        <p:spPr bwMode="auto">
          <a:xfrm>
            <a:off x="128588" y="1074738"/>
            <a:ext cx="9648825" cy="5667375"/>
          </a:xfrm>
          <a:prstGeom prst="roundRect">
            <a:avLst>
              <a:gd name="adj" fmla="val 740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1222375" eaLnBrk="1" hangingPunct="1"/>
            <a:endParaRPr lang="ja-JP" altLang="en-US" sz="24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87388" y="871538"/>
            <a:ext cx="1958975" cy="369887"/>
          </a:xfrm>
          <a:prstGeom prst="rect">
            <a:avLst/>
          </a:prstGeom>
          <a:solidFill>
            <a:srgbClr val="EAF4D6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シミュレートモデル</a:t>
            </a:r>
          </a:p>
        </p:txBody>
      </p:sp>
      <p:sp>
        <p:nvSpPr>
          <p:cNvPr id="13318" name="正方形/長方形 25"/>
          <p:cNvSpPr>
            <a:spLocks noChangeArrowheads="1"/>
          </p:cNvSpPr>
          <p:nvPr/>
        </p:nvSpPr>
        <p:spPr bwMode="auto">
          <a:xfrm>
            <a:off x="628650" y="2530475"/>
            <a:ext cx="4248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ja-JP">
                <a:solidFill>
                  <a:srgbClr val="000000"/>
                </a:solidFill>
              </a:rPr>
              <a:t>cis-</a:t>
            </a:r>
            <a:r>
              <a:rPr lang="ja-JP" altLang="en-US">
                <a:solidFill>
                  <a:srgbClr val="000000"/>
                </a:solidFill>
              </a:rPr>
              <a:t>ポリイソプレン（天然ゴム）</a:t>
            </a:r>
            <a:endParaRPr lang="ja-JP" altLang="ja-JP">
              <a:solidFill>
                <a:srgbClr val="000000"/>
              </a:solidFill>
            </a:endParaRPr>
          </a:p>
        </p:txBody>
      </p:sp>
      <p:pic>
        <p:nvPicPr>
          <p:cNvPr id="13319" name="図 2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3150" y="2947988"/>
            <a:ext cx="2081213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図 27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27825" y="3070225"/>
            <a:ext cx="163512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1" name="正方形/長方形 28"/>
          <p:cNvSpPr>
            <a:spLocks noChangeArrowheads="1"/>
          </p:cNvSpPr>
          <p:nvPr/>
        </p:nvSpPr>
        <p:spPr bwMode="auto">
          <a:xfrm>
            <a:off x="5745163" y="2527300"/>
            <a:ext cx="3600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ja-JP">
                <a:solidFill>
                  <a:srgbClr val="000000"/>
                </a:solidFill>
              </a:rPr>
              <a:t>trans-</a:t>
            </a:r>
            <a:r>
              <a:rPr lang="ja-JP" altLang="en-US">
                <a:solidFill>
                  <a:srgbClr val="000000"/>
                </a:solidFill>
              </a:rPr>
              <a:t>ポリイソプレン（グタペルカ）</a:t>
            </a:r>
            <a:endParaRPr lang="ja-JP" altLang="ja-JP">
              <a:solidFill>
                <a:srgbClr val="000000"/>
              </a:solidFill>
            </a:endParaRPr>
          </a:p>
        </p:txBody>
      </p:sp>
      <p:pic>
        <p:nvPicPr>
          <p:cNvPr id="13322" name="図 1"/>
          <p:cNvPicPr>
            <a:picLocks noChangeAspect="1"/>
          </p:cNvPicPr>
          <p:nvPr/>
        </p:nvPicPr>
        <p:blipFill>
          <a:blip r:embed="rId5" cstate="print"/>
          <a:srcRect l="20052" r="20685"/>
          <a:stretch>
            <a:fillRect/>
          </a:stretch>
        </p:blipFill>
        <p:spPr bwMode="auto">
          <a:xfrm>
            <a:off x="860425" y="5176838"/>
            <a:ext cx="3278188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3" name="図 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81638" y="5129213"/>
            <a:ext cx="4127500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4" name="図 4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61013" y="4371975"/>
            <a:ext cx="399256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5" name="図 6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0538" y="4156075"/>
            <a:ext cx="3970337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テキスト ボックス 14"/>
          <p:cNvSpPr txBox="1"/>
          <p:nvPr/>
        </p:nvSpPr>
        <p:spPr>
          <a:xfrm>
            <a:off x="0" y="0"/>
            <a:ext cx="3983038" cy="40005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t>化学・ゴム・プラスチックス関連分野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正方形/長方形 4"/>
          <p:cNvSpPr>
            <a:spLocks noChangeArrowheads="1"/>
          </p:cNvSpPr>
          <p:nvPr/>
        </p:nvSpPr>
        <p:spPr bwMode="auto">
          <a:xfrm>
            <a:off x="704850" y="977900"/>
            <a:ext cx="6032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chemeClr val="tx1"/>
                </a:solidFill>
              </a:rPr>
              <a:t>cis-polyisoprene, constant current STM, V</a:t>
            </a:r>
            <a:r>
              <a:rPr lang="en-US" altLang="ja-JP" baseline="-25000">
                <a:solidFill>
                  <a:schemeClr val="tx1"/>
                </a:solidFill>
              </a:rPr>
              <a:t>tip</a:t>
            </a:r>
            <a:r>
              <a:rPr lang="en-US" altLang="ja-JP">
                <a:solidFill>
                  <a:schemeClr val="tx1"/>
                </a:solidFill>
              </a:rPr>
              <a:t> = +5.0 V, I = 10 nA.</a:t>
            </a:r>
            <a:endParaRPr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8"/>
          <p:cNvGrpSpPr>
            <a:grpSpLocks/>
          </p:cNvGrpSpPr>
          <p:nvPr/>
        </p:nvGrpSpPr>
        <p:grpSpPr bwMode="auto">
          <a:xfrm>
            <a:off x="2144713" y="1344613"/>
            <a:ext cx="6030912" cy="2489200"/>
            <a:chOff x="1514905" y="1212580"/>
            <a:chExt cx="6876190" cy="2838095"/>
          </a:xfrm>
        </p:grpSpPr>
        <p:pic>
          <p:nvPicPr>
            <p:cNvPr id="15370" name="図 1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14905" y="1212580"/>
              <a:ext cx="6876190" cy="28380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71" name="図 6"/>
            <p:cNvPicPr>
              <a:picLocks noChangeAspect="1"/>
            </p:cNvPicPr>
            <p:nvPr/>
          </p:nvPicPr>
          <p:blipFill>
            <a:blip r:embed="rId4" cstate="print"/>
            <a:srcRect l="35229" r="12445"/>
            <a:stretch>
              <a:fillRect/>
            </a:stretch>
          </p:blipFill>
          <p:spPr bwMode="auto">
            <a:xfrm>
              <a:off x="3296771" y="1635704"/>
              <a:ext cx="4896680" cy="1742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グループ化 9"/>
          <p:cNvGrpSpPr>
            <a:grpSpLocks/>
          </p:cNvGrpSpPr>
          <p:nvPr/>
        </p:nvGrpSpPr>
        <p:grpSpPr bwMode="auto">
          <a:xfrm>
            <a:off x="2144713" y="4337050"/>
            <a:ext cx="6030912" cy="2489200"/>
            <a:chOff x="1514905" y="4431878"/>
            <a:chExt cx="6876190" cy="2838095"/>
          </a:xfrm>
        </p:grpSpPr>
        <p:pic>
          <p:nvPicPr>
            <p:cNvPr id="15368" name="図 5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14905" y="4431878"/>
              <a:ext cx="6876190" cy="28380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9" name="図 7"/>
            <p:cNvPicPr>
              <a:picLocks noChangeAspect="1"/>
            </p:cNvPicPr>
            <p:nvPr/>
          </p:nvPicPr>
          <p:blipFill>
            <a:blip r:embed="rId6" cstate="print"/>
            <a:srcRect l="7880" r="6747"/>
            <a:stretch>
              <a:fillRect/>
            </a:stretch>
          </p:blipFill>
          <p:spPr bwMode="auto">
            <a:xfrm>
              <a:off x="3440790" y="5085230"/>
              <a:ext cx="4680650" cy="10455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365" name="正方形/長方形 22"/>
          <p:cNvSpPr>
            <a:spLocks noChangeArrowheads="1"/>
          </p:cNvSpPr>
          <p:nvPr/>
        </p:nvSpPr>
        <p:spPr bwMode="auto">
          <a:xfrm>
            <a:off x="704850" y="3906838"/>
            <a:ext cx="62658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chemeClr val="tx1"/>
                </a:solidFill>
              </a:rPr>
              <a:t>trans-polyisoprene, constant current STM, V</a:t>
            </a:r>
            <a:r>
              <a:rPr lang="en-US" altLang="ja-JP" baseline="-25000">
                <a:solidFill>
                  <a:schemeClr val="tx1"/>
                </a:solidFill>
              </a:rPr>
              <a:t>tip</a:t>
            </a:r>
            <a:r>
              <a:rPr lang="en-US" altLang="ja-JP">
                <a:solidFill>
                  <a:schemeClr val="tx1"/>
                </a:solidFill>
              </a:rPr>
              <a:t> = +5.0 V, I = 10 nA.</a:t>
            </a:r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0" y="0"/>
            <a:ext cx="3983038" cy="40005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t>化学・ゴム・プラスチックス関連分野</a:t>
            </a:r>
          </a:p>
        </p:txBody>
      </p:sp>
      <p:sp>
        <p:nvSpPr>
          <p:cNvPr id="15367" name="タイトル 2"/>
          <p:cNvSpPr>
            <a:spLocks noGrp="1"/>
          </p:cNvSpPr>
          <p:nvPr>
            <p:ph type="title"/>
          </p:nvPr>
        </p:nvSpPr>
        <p:spPr>
          <a:xfrm>
            <a:off x="273050" y="425450"/>
            <a:ext cx="9632950" cy="549275"/>
          </a:xfrm>
        </p:spPr>
        <p:txBody>
          <a:bodyPr/>
          <a:lstStyle/>
          <a:p>
            <a:r>
              <a:rPr lang="ja-JP" altLang="ja-JP" dirty="0" smtClean="0"/>
              <a:t>【</a:t>
            </a:r>
            <a:r>
              <a:rPr lang="en-US" altLang="ja-JP" dirty="0" smtClean="0"/>
              <a:t>DFTB</a:t>
            </a:r>
            <a:r>
              <a:rPr lang="ja-JP" altLang="ja-JP" dirty="0" smtClean="0"/>
              <a:t>】ポリイソプレンの</a:t>
            </a:r>
            <a:r>
              <a:rPr lang="en-US" altLang="ja-JP" dirty="0" smtClean="0"/>
              <a:t>constant current STM</a:t>
            </a:r>
            <a:r>
              <a:rPr lang="ja-JP" altLang="ja-JP" dirty="0" smtClean="0"/>
              <a:t>像</a:t>
            </a:r>
            <a:endParaRPr lang="ja-JP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正方形/長方形 4"/>
          <p:cNvSpPr>
            <a:spLocks noChangeArrowheads="1"/>
          </p:cNvSpPr>
          <p:nvPr/>
        </p:nvSpPr>
        <p:spPr bwMode="auto">
          <a:xfrm>
            <a:off x="704850" y="977900"/>
            <a:ext cx="4178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chemeClr val="tx1"/>
                </a:solidFill>
              </a:rPr>
              <a:t>cis-polyisoprene, constant force, +0.01 nN.</a:t>
            </a:r>
            <a:endParaRPr lang="ja-JP" altLang="en-US">
              <a:solidFill>
                <a:schemeClr val="tx1"/>
              </a:solidFill>
            </a:endParaRPr>
          </a:p>
        </p:txBody>
      </p:sp>
      <p:pic>
        <p:nvPicPr>
          <p:cNvPr id="17411" name="図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4713" y="1382713"/>
            <a:ext cx="6030912" cy="241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図 6"/>
          <p:cNvPicPr>
            <a:picLocks noChangeAspect="1"/>
          </p:cNvPicPr>
          <p:nvPr/>
        </p:nvPicPr>
        <p:blipFill>
          <a:blip r:embed="rId4" cstate="print"/>
          <a:srcRect l="35229" r="12445"/>
          <a:stretch>
            <a:fillRect/>
          </a:stretch>
        </p:blipFill>
        <p:spPr bwMode="auto">
          <a:xfrm>
            <a:off x="3657600" y="1738313"/>
            <a:ext cx="4167188" cy="148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図 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4713" y="4375150"/>
            <a:ext cx="6030912" cy="241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図 7"/>
          <p:cNvPicPr>
            <a:picLocks noChangeAspect="1"/>
          </p:cNvPicPr>
          <p:nvPr/>
        </p:nvPicPr>
        <p:blipFill>
          <a:blip r:embed="rId6" cstate="print"/>
          <a:srcRect l="19859" r="771"/>
          <a:stretch>
            <a:fillRect/>
          </a:stretch>
        </p:blipFill>
        <p:spPr bwMode="auto">
          <a:xfrm>
            <a:off x="3944938" y="4910138"/>
            <a:ext cx="3816350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正方形/長方形 22"/>
          <p:cNvSpPr>
            <a:spLocks noChangeArrowheads="1"/>
          </p:cNvSpPr>
          <p:nvPr/>
        </p:nvSpPr>
        <p:spPr bwMode="auto">
          <a:xfrm>
            <a:off x="704850" y="3906838"/>
            <a:ext cx="44116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chemeClr val="tx1"/>
                </a:solidFill>
              </a:rPr>
              <a:t>trans-polyisoprene, constant force, +0.01 nN.</a:t>
            </a:r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0" y="0"/>
            <a:ext cx="3983038" cy="40005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t>化学・ゴム・プラスチックス関連分野</a:t>
            </a:r>
          </a:p>
        </p:txBody>
      </p:sp>
      <p:sp>
        <p:nvSpPr>
          <p:cNvPr id="17417" name="タイトル 2"/>
          <p:cNvSpPr>
            <a:spLocks noGrp="1"/>
          </p:cNvSpPr>
          <p:nvPr>
            <p:ph type="title"/>
          </p:nvPr>
        </p:nvSpPr>
        <p:spPr>
          <a:xfrm>
            <a:off x="273050" y="425450"/>
            <a:ext cx="9632950" cy="549275"/>
          </a:xfrm>
        </p:spPr>
        <p:txBody>
          <a:bodyPr/>
          <a:lstStyle/>
          <a:p>
            <a:r>
              <a:rPr lang="ja-JP" altLang="ja-JP" dirty="0" smtClean="0"/>
              <a:t>【</a:t>
            </a:r>
            <a:r>
              <a:rPr lang="en-US" altLang="ja-JP" dirty="0" smtClean="0"/>
              <a:t>CG</a:t>
            </a:r>
            <a:r>
              <a:rPr lang="ja-JP" altLang="ja-JP" dirty="0" smtClean="0"/>
              <a:t>】ポリイソプレンの</a:t>
            </a:r>
            <a:r>
              <a:rPr lang="ja-JP" altLang="en-US" dirty="0" smtClean="0"/>
              <a:t>力一定モード</a:t>
            </a:r>
            <a:r>
              <a:rPr lang="en-US" altLang="ja-JP" dirty="0" smtClean="0"/>
              <a:t>AFM</a:t>
            </a:r>
            <a:r>
              <a:rPr lang="ja-JP" altLang="ja-JP" dirty="0" smtClean="0"/>
              <a:t>像</a:t>
            </a:r>
            <a:endParaRPr lang="ja-JP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15323</TotalTime>
  <Words>153</Words>
  <Application>Microsoft Office PowerPoint</Application>
  <PresentationFormat>A4 210 x 297 mm</PresentationFormat>
  <Paragraphs>24</Paragraphs>
  <Slides>3</Slides>
  <Notes>3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3</vt:i4>
      </vt:variant>
    </vt:vector>
  </HeadingPairs>
  <TitlesOfParts>
    <vt:vector size="6" baseType="lpstr">
      <vt:lpstr>標準デザイン</vt:lpstr>
      <vt:lpstr>デザインの設定</vt:lpstr>
      <vt:lpstr>1_標準デザイン</vt:lpstr>
      <vt:lpstr>【DFTB】ポリイソプレンのconstant current STM像</vt:lpstr>
      <vt:lpstr>【DFTB】ポリイソプレンのconstant current STM像</vt:lpstr>
      <vt:lpstr>【CG】ポリイソプレンの力一定モードAFM像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1051</cp:revision>
  <dcterms:created xsi:type="dcterms:W3CDTF">2014-03-31T02:49:52Z</dcterms:created>
  <dcterms:modified xsi:type="dcterms:W3CDTF">2016-10-05T06:09:47Z</dcterms:modified>
</cp:coreProperties>
</file>