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829" r:id="rId4"/>
    <p:sldId id="830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より正確には、</a:t>
            </a:r>
            <a:r>
              <a:rPr lang="en-US" altLang="ja-JP" dirty="0" smtClean="0"/>
              <a:t>Length = 168.028 Å, diameters are 31.1391, 23.3543 and 15.5695 Å. MWCNT</a:t>
            </a:r>
            <a:r>
              <a:rPr lang="ja-JP" altLang="en-US" dirty="0" smtClean="0"/>
              <a:t>内の</a:t>
            </a:r>
            <a:r>
              <a:rPr lang="en-US" altLang="ja-JP" dirty="0" smtClean="0"/>
              <a:t>CNT</a:t>
            </a:r>
            <a:r>
              <a:rPr lang="ja-JP" altLang="en-US" dirty="0" smtClean="0"/>
              <a:t>間の距離は、</a:t>
            </a:r>
            <a:r>
              <a:rPr lang="en-US" altLang="ja-JP" dirty="0" smtClean="0"/>
              <a:t>3.8924 Å</a:t>
            </a:r>
            <a:r>
              <a:rPr lang="ja-JP" altLang="en-US" dirty="0" smtClean="0"/>
              <a:t>である。</a:t>
            </a:r>
          </a:p>
          <a:p>
            <a:r>
              <a:rPr lang="ja-JP" altLang="en-US" dirty="0" smtClean="0"/>
              <a:t>多層カーボンナノチューブ</a:t>
            </a:r>
            <a:r>
              <a:rPr lang="en-US" altLang="ja-JP" dirty="0" smtClean="0"/>
              <a:t>(MWCNT)</a:t>
            </a:r>
            <a:r>
              <a:rPr lang="ja-JP" altLang="en-US" dirty="0" smtClean="0"/>
              <a:t>の層間距離は</a:t>
            </a:r>
            <a:r>
              <a:rPr lang="en-US" altLang="ja-JP" dirty="0" smtClean="0"/>
              <a:t>0.34 nm</a:t>
            </a:r>
            <a:r>
              <a:rPr lang="ja-JP" altLang="en-US" dirty="0" smtClean="0"/>
              <a:t>と言われる</a:t>
            </a:r>
            <a:r>
              <a:rPr lang="en-US" altLang="ja-JP" dirty="0" smtClean="0"/>
              <a:t>[Iijima1991]</a:t>
            </a:r>
            <a:r>
              <a:rPr lang="ja-JP" altLang="en-US" dirty="0" err="1" smtClean="0"/>
              <a:t>。</a:t>
            </a:r>
            <a:r>
              <a:rPr lang="ja-JP" altLang="en-US" dirty="0" smtClean="0"/>
              <a:t>それよりは少し間隔が広い。</a:t>
            </a:r>
          </a:p>
          <a:p>
            <a:r>
              <a:rPr lang="en-US" altLang="ja-JP" dirty="0" err="1" smtClean="0"/>
              <a:t>Sumio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Iijima</a:t>
            </a:r>
            <a:r>
              <a:rPr lang="en-US" altLang="ja-JP" dirty="0" smtClean="0"/>
              <a:t>, Nature 354 (1991) 56. Helical microtubules of graphitic carbon</a:t>
            </a:r>
          </a:p>
          <a:p>
            <a:r>
              <a:rPr lang="ja-JP" altLang="en-US" dirty="0" smtClean="0"/>
              <a:t>文献</a:t>
            </a:r>
            <a:r>
              <a:rPr lang="en-US" altLang="ja-JP" dirty="0" smtClean="0"/>
              <a:t>[Iijima1991]</a:t>
            </a:r>
            <a:r>
              <a:rPr lang="ja-JP" altLang="en-US" dirty="0" err="1" smtClean="0"/>
              <a:t>で紹</a:t>
            </a:r>
            <a:r>
              <a:rPr lang="ja-JP" altLang="en-US" dirty="0" smtClean="0"/>
              <a:t>介されている</a:t>
            </a:r>
            <a:r>
              <a:rPr lang="en-US" altLang="ja-JP" dirty="0" smtClean="0"/>
              <a:t>MWCNT</a:t>
            </a:r>
            <a:r>
              <a:rPr lang="ja-JP" altLang="en-US" dirty="0" smtClean="0"/>
              <a:t>の直径</a:t>
            </a:r>
            <a:r>
              <a:rPr lang="en-US" altLang="ja-JP" dirty="0" smtClean="0"/>
              <a:t>(5.5 - 6.7 nm)</a:t>
            </a:r>
            <a:r>
              <a:rPr lang="ja-JP" altLang="en-US" dirty="0" smtClean="0"/>
              <a:t>と比べて、シミュレーションに用いた</a:t>
            </a:r>
            <a:r>
              <a:rPr lang="en-US" altLang="ja-JP" dirty="0" smtClean="0"/>
              <a:t>MWCNT</a:t>
            </a:r>
            <a:r>
              <a:rPr lang="ja-JP" altLang="en-US" dirty="0" smtClean="0"/>
              <a:t>の直径</a:t>
            </a:r>
            <a:r>
              <a:rPr lang="en-US" altLang="ja-JP" dirty="0" smtClean="0"/>
              <a:t>(3.11 nm)</a:t>
            </a:r>
            <a:r>
              <a:rPr lang="ja-JP" altLang="en-US" dirty="0" smtClean="0"/>
              <a:t>はかなり小さい。大きな直径の</a:t>
            </a:r>
            <a:r>
              <a:rPr lang="en-US" altLang="ja-JP" dirty="0" smtClean="0"/>
              <a:t>MWCNT</a:t>
            </a:r>
            <a:r>
              <a:rPr lang="ja-JP" altLang="en-US" dirty="0" smtClean="0"/>
              <a:t>でもシミュレーションを試みてはいるものの、緩和計算をしただけでチューブ形状が破綻してしまったため断念。</a:t>
            </a:r>
            <a:endParaRPr lang="en-US" altLang="ja-JP" dirty="0" smtClean="0"/>
          </a:p>
          <a:p>
            <a:r>
              <a:rPr lang="en-US" altLang="ja-JP" dirty="0" smtClean="0"/>
              <a:t>MM3 force field parameter</a:t>
            </a:r>
          </a:p>
          <a:p>
            <a:r>
              <a:rPr lang="en-US" altLang="ja-JP" dirty="0" smtClean="0"/>
              <a:t>Atom ID 2 was assigned for each carbon in CNT.</a:t>
            </a:r>
          </a:p>
          <a:p>
            <a:r>
              <a:rPr lang="en-US" altLang="ja-JP" dirty="0" smtClean="0"/>
              <a:t>(Atom ID 2 corresponds to Csp2, alkene carbon.</a:t>
            </a:r>
          </a:p>
          <a:p>
            <a:r>
              <a:rPr lang="en-US" altLang="ja-JP" dirty="0" smtClean="0"/>
              <a:t>Atom ID 50 for benzene was preferred, but it cannot take into account the deformation of the atoms.</a:t>
            </a:r>
          </a:p>
          <a:p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442371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MD_ForceCurve_Inorganic_003a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MD_ForceCurve_Inorganic_003b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MD_ForceCurve_Inorganic_003c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6900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765175"/>
            <a:ext cx="3368675" cy="287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1800" dirty="0" smtClean="0"/>
              <a:t>【MD】1</a:t>
            </a:r>
            <a:r>
              <a:rPr lang="ja-JP" altLang="en-US" sz="1800" dirty="0" smtClean="0"/>
              <a:t>層、</a:t>
            </a:r>
            <a:r>
              <a:rPr lang="en-US" altLang="ja-JP" sz="1800" dirty="0" smtClean="0"/>
              <a:t>2</a:t>
            </a:r>
            <a:r>
              <a:rPr lang="ja-JP" altLang="en-US" sz="1800" dirty="0" smtClean="0"/>
              <a:t>層、</a:t>
            </a:r>
            <a:r>
              <a:rPr lang="en-US" altLang="ja-JP" sz="1800" dirty="0" smtClean="0"/>
              <a:t>3</a:t>
            </a:r>
            <a:r>
              <a:rPr lang="ja-JP" altLang="en-US" sz="1800" dirty="0" smtClean="0"/>
              <a:t>層カーボンナノチューブの側面を押し込んでフォース・カーブを測定</a:t>
            </a:r>
            <a:r>
              <a:rPr lang="en-US" altLang="ja-JP" sz="1800" dirty="0" smtClean="0"/>
              <a:t>(1/2)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55563" y="836613"/>
            <a:ext cx="1444625" cy="53657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capped SWCNT</a:t>
            </a:r>
          </a:p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Diameter: 13.7 Å</a:t>
            </a:r>
          </a:p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Length: 41.4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1784350" y="3141663"/>
            <a:ext cx="1439863" cy="3683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4295" tIns="8890" rIns="74295" bIns="8890">
            <a:spAutoFit/>
          </a:bodyPr>
          <a:lstStyle/>
          <a:p>
            <a:r>
              <a:rPr lang="nb-NO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 SWCNT, DWCNT or TWCNT</a:t>
            </a:r>
          </a:p>
        </p:txBody>
      </p:sp>
      <p:sp>
        <p:nvSpPr>
          <p:cNvPr id="178182" name="Line 6"/>
          <p:cNvSpPr>
            <a:spLocks noChangeShapeType="1"/>
          </p:cNvSpPr>
          <p:nvPr/>
        </p:nvSpPr>
        <p:spPr bwMode="auto">
          <a:xfrm>
            <a:off x="2073275" y="1412875"/>
            <a:ext cx="0" cy="576263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4295" tIns="8890" rIns="74295" bIns="8890"/>
          <a:lstStyle/>
          <a:p>
            <a:endParaRPr lang="ja-JP" altLang="en-US"/>
          </a:p>
        </p:txBody>
      </p:sp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3800475" y="787400"/>
            <a:ext cx="4881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b-NO" altLang="ja-JP">
                <a:solidFill>
                  <a:schemeClr val="tx1"/>
                </a:solidFill>
                <a:latin typeface="Arial" panose="020B0604020202020204" pitchFamily="34" charset="0"/>
              </a:rPr>
              <a:t>Cross section of sample models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130175" y="3789363"/>
            <a:ext cx="316706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The sample models can be deformed,</a:t>
            </a:r>
          </a:p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but the atoms at both edges can not.</a:t>
            </a:r>
          </a:p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The tip model can not be deformed.</a:t>
            </a: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6176963" y="3500438"/>
            <a:ext cx="33131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nb-NO" altLang="ja-JP" sz="1600">
                <a:solidFill>
                  <a:schemeClr val="tx1"/>
                </a:solidFill>
                <a:latin typeface="Arial" panose="020B0604020202020204" pitchFamily="34" charset="0"/>
              </a:rPr>
              <a:t>Interlayer distance = 3.89 Å</a:t>
            </a:r>
            <a:r>
              <a:rPr lang="nb-NO" altLang="ja-JP" sz="1600" baseline="30000">
                <a:solidFill>
                  <a:schemeClr val="tx1"/>
                </a:solidFill>
                <a:latin typeface="Arial" panose="020B0604020202020204" pitchFamily="34" charset="0"/>
              </a:rPr>
              <a:t>(*1)</a:t>
            </a:r>
            <a:r>
              <a:rPr lang="nb-NO" altLang="ja-JP" sz="16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  <p:graphicFrame>
        <p:nvGraphicFramePr>
          <p:cNvPr id="803850" name="Group 10"/>
          <p:cNvGraphicFramePr>
            <a:graphicFrameLocks noGrp="1"/>
          </p:cNvGraphicFramePr>
          <p:nvPr/>
        </p:nvGraphicFramePr>
        <p:xfrm>
          <a:off x="3944938" y="4076700"/>
          <a:ext cx="5265737" cy="1633552"/>
        </p:xfrm>
        <a:graphic>
          <a:graphicData uri="http://schemas.openxmlformats.org/drawingml/2006/table">
            <a:tbl>
              <a:tblPr/>
              <a:tblGrid>
                <a:gridCol w="2079625"/>
                <a:gridCol w="773112"/>
                <a:gridCol w="1279525"/>
                <a:gridCol w="1133475"/>
              </a:tblGrid>
              <a:tr h="62783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Chiral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Vector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Diameter(</a:t>
                      </a: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Å)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Length (</a:t>
                      </a: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Å)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kumimoji="1" lang="en-US" altLang="ja-JP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st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 CNT (Outermost) 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(40, 0)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31.14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168.03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en-US" altLang="ja-JP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nd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 CNT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(30, 0)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23.35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168.03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3</a:t>
                      </a:r>
                      <a:r>
                        <a:rPr kumimoji="1" lang="en-US" altLang="ja-JP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rd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 CNT (Innermost) 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(20, 0)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15.57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457200" algn="l" eaLnBrk="0" hangingPunct="0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144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71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25625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828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400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972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54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nb-NO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168.03 Å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8213" name="Rectangle 37"/>
          <p:cNvSpPr>
            <a:spLocks noChangeArrowheads="1"/>
          </p:cNvSpPr>
          <p:nvPr/>
        </p:nvSpPr>
        <p:spPr bwMode="auto">
          <a:xfrm>
            <a:off x="5097463" y="6165850"/>
            <a:ext cx="4449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b-NO" altLang="ja-JP" sz="1400">
                <a:solidFill>
                  <a:schemeClr val="tx1"/>
                </a:solidFill>
                <a:latin typeface="Arial" panose="020B0604020202020204" pitchFamily="34" charset="0"/>
              </a:rPr>
              <a:t>(*1) A little larger than the mesured distance 3.4 Å [1].</a:t>
            </a:r>
          </a:p>
          <a:p>
            <a:r>
              <a:rPr lang="nb-NO" altLang="ja-JP" sz="1400">
                <a:solidFill>
                  <a:schemeClr val="tx1"/>
                </a:solidFill>
                <a:latin typeface="Arial" panose="020B0604020202020204" pitchFamily="34" charset="0"/>
              </a:rPr>
              <a:t>[1]  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Sumio Iijima, Nature 354 (1991) 56.</a:t>
            </a:r>
            <a:endParaRPr lang="nb-NO" altLang="ja-JP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8214" name="Rectangle 38"/>
          <p:cNvSpPr>
            <a:spLocks noChangeArrowheads="1"/>
          </p:cNvSpPr>
          <p:nvPr/>
        </p:nvSpPr>
        <p:spPr bwMode="auto">
          <a:xfrm>
            <a:off x="273050" y="4797425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MM3 force field parameter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Atom ID 2 (C</a:t>
            </a:r>
            <a:r>
              <a:rPr lang="en-US" altLang="ja-JP" sz="1200" baseline="-25000">
                <a:solidFill>
                  <a:schemeClr val="tx1"/>
                </a:solidFill>
                <a:latin typeface="Arial" panose="020B0604020202020204" pitchFamily="34" charset="0"/>
              </a:rPr>
              <a:t>sp2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 alkene) was assigned. 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78215" name="Picture 39" descr="crosssection_1_SWC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1581150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216" name="Picture 40" descr="crosssection_2_DWC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3" y="157956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217" name="Picture 41" descr="crosssection_3_TWC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157956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218" name="Rectangle 42"/>
          <p:cNvSpPr>
            <a:spLocks noChangeArrowheads="1"/>
          </p:cNvSpPr>
          <p:nvPr/>
        </p:nvSpPr>
        <p:spPr bwMode="auto">
          <a:xfrm>
            <a:off x="3944938" y="3092450"/>
            <a:ext cx="1728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nb-NO" altLang="ja-JP" sz="1600">
                <a:solidFill>
                  <a:schemeClr val="tx1"/>
                </a:solidFill>
                <a:latin typeface="Arial" panose="020B0604020202020204" pitchFamily="34" charset="0"/>
              </a:rPr>
              <a:t>SWCNT model</a:t>
            </a:r>
          </a:p>
        </p:txBody>
      </p:sp>
      <p:sp>
        <p:nvSpPr>
          <p:cNvPr id="178219" name="Rectangle 43"/>
          <p:cNvSpPr>
            <a:spLocks noChangeArrowheads="1"/>
          </p:cNvSpPr>
          <p:nvPr/>
        </p:nvSpPr>
        <p:spPr bwMode="auto">
          <a:xfrm>
            <a:off x="7862888" y="3092450"/>
            <a:ext cx="1670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nb-NO" altLang="ja-JP" sz="1600">
                <a:solidFill>
                  <a:schemeClr val="tx1"/>
                </a:solidFill>
                <a:latin typeface="Arial" panose="020B0604020202020204" pitchFamily="34" charset="0"/>
              </a:rPr>
              <a:t>TWCNT model</a:t>
            </a:r>
          </a:p>
        </p:txBody>
      </p:sp>
      <p:sp>
        <p:nvSpPr>
          <p:cNvPr id="178220" name="Rectangle 44"/>
          <p:cNvSpPr>
            <a:spLocks noChangeArrowheads="1"/>
          </p:cNvSpPr>
          <p:nvPr/>
        </p:nvSpPr>
        <p:spPr bwMode="auto">
          <a:xfrm>
            <a:off x="6032500" y="3092450"/>
            <a:ext cx="1547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altLang="ja-JP" sz="1600">
                <a:solidFill>
                  <a:schemeClr val="tx1"/>
                </a:solidFill>
                <a:latin typeface="Arial" panose="020B0604020202020204" pitchFamily="34" charset="0"/>
              </a:rPr>
              <a:t>DWCNT model</a:t>
            </a:r>
          </a:p>
        </p:txBody>
      </p:sp>
      <p:grpSp>
        <p:nvGrpSpPr>
          <p:cNvPr id="178221" name="Group 45"/>
          <p:cNvGrpSpPr>
            <a:grpSpLocks/>
          </p:cNvGrpSpPr>
          <p:nvPr/>
        </p:nvGrpSpPr>
        <p:grpSpPr bwMode="auto">
          <a:xfrm>
            <a:off x="4146550" y="1219200"/>
            <a:ext cx="1343025" cy="936625"/>
            <a:chOff x="2592" y="572"/>
            <a:chExt cx="846" cy="590"/>
          </a:xfrm>
        </p:grpSpPr>
        <p:sp>
          <p:nvSpPr>
            <p:cNvPr id="178232" name="Line 46"/>
            <p:cNvSpPr>
              <a:spLocks noChangeShapeType="1"/>
            </p:cNvSpPr>
            <p:nvPr/>
          </p:nvSpPr>
          <p:spPr bwMode="auto">
            <a:xfrm>
              <a:off x="259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33" name="Line 47"/>
            <p:cNvSpPr>
              <a:spLocks noChangeShapeType="1"/>
            </p:cNvSpPr>
            <p:nvPr/>
          </p:nvSpPr>
          <p:spPr bwMode="auto">
            <a:xfrm>
              <a:off x="343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34" name="Line 48"/>
            <p:cNvSpPr>
              <a:spLocks noChangeShapeType="1"/>
            </p:cNvSpPr>
            <p:nvPr/>
          </p:nvSpPr>
          <p:spPr bwMode="auto">
            <a:xfrm>
              <a:off x="2592" y="687"/>
              <a:ext cx="8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 useBgFill="1">
          <p:nvSpPr>
            <p:cNvPr id="178235" name="Rectangle 49"/>
            <p:cNvSpPr>
              <a:spLocks noChangeArrowheads="1"/>
            </p:cNvSpPr>
            <p:nvPr/>
          </p:nvSpPr>
          <p:spPr bwMode="auto">
            <a:xfrm>
              <a:off x="2744" y="572"/>
              <a:ext cx="557" cy="212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nb-NO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31.14 Å</a:t>
              </a:r>
              <a:endParaRPr lang="ja-JP" altLang="en-US" sz="16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78222" name="Group 50"/>
          <p:cNvGrpSpPr>
            <a:grpSpLocks/>
          </p:cNvGrpSpPr>
          <p:nvPr/>
        </p:nvGrpSpPr>
        <p:grpSpPr bwMode="auto">
          <a:xfrm>
            <a:off x="6146800" y="1219200"/>
            <a:ext cx="1343025" cy="936625"/>
            <a:chOff x="2592" y="572"/>
            <a:chExt cx="846" cy="590"/>
          </a:xfrm>
        </p:grpSpPr>
        <p:sp>
          <p:nvSpPr>
            <p:cNvPr id="178228" name="Line 51"/>
            <p:cNvSpPr>
              <a:spLocks noChangeShapeType="1"/>
            </p:cNvSpPr>
            <p:nvPr/>
          </p:nvSpPr>
          <p:spPr bwMode="auto">
            <a:xfrm>
              <a:off x="259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29" name="Line 52"/>
            <p:cNvSpPr>
              <a:spLocks noChangeShapeType="1"/>
            </p:cNvSpPr>
            <p:nvPr/>
          </p:nvSpPr>
          <p:spPr bwMode="auto">
            <a:xfrm>
              <a:off x="343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30" name="Line 53"/>
            <p:cNvSpPr>
              <a:spLocks noChangeShapeType="1"/>
            </p:cNvSpPr>
            <p:nvPr/>
          </p:nvSpPr>
          <p:spPr bwMode="auto">
            <a:xfrm>
              <a:off x="2592" y="687"/>
              <a:ext cx="8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 useBgFill="1">
          <p:nvSpPr>
            <p:cNvPr id="178231" name="Rectangle 54"/>
            <p:cNvSpPr>
              <a:spLocks noChangeArrowheads="1"/>
            </p:cNvSpPr>
            <p:nvPr/>
          </p:nvSpPr>
          <p:spPr bwMode="auto">
            <a:xfrm>
              <a:off x="2744" y="572"/>
              <a:ext cx="557" cy="212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nb-NO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31.14 Å</a:t>
              </a:r>
              <a:endParaRPr lang="ja-JP" altLang="en-US" sz="16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78223" name="Group 55"/>
          <p:cNvGrpSpPr>
            <a:grpSpLocks/>
          </p:cNvGrpSpPr>
          <p:nvPr/>
        </p:nvGrpSpPr>
        <p:grpSpPr bwMode="auto">
          <a:xfrm>
            <a:off x="8031163" y="1219200"/>
            <a:ext cx="1343025" cy="936625"/>
            <a:chOff x="2592" y="572"/>
            <a:chExt cx="846" cy="590"/>
          </a:xfrm>
        </p:grpSpPr>
        <p:sp>
          <p:nvSpPr>
            <p:cNvPr id="178224" name="Line 56"/>
            <p:cNvSpPr>
              <a:spLocks noChangeShapeType="1"/>
            </p:cNvSpPr>
            <p:nvPr/>
          </p:nvSpPr>
          <p:spPr bwMode="auto">
            <a:xfrm>
              <a:off x="259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25" name="Line 57"/>
            <p:cNvSpPr>
              <a:spLocks noChangeShapeType="1"/>
            </p:cNvSpPr>
            <p:nvPr/>
          </p:nvSpPr>
          <p:spPr bwMode="auto">
            <a:xfrm>
              <a:off x="3435" y="572"/>
              <a:ext cx="0" cy="5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78226" name="Line 58"/>
            <p:cNvSpPr>
              <a:spLocks noChangeShapeType="1"/>
            </p:cNvSpPr>
            <p:nvPr/>
          </p:nvSpPr>
          <p:spPr bwMode="auto">
            <a:xfrm>
              <a:off x="2592" y="687"/>
              <a:ext cx="8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 useBgFill="1">
          <p:nvSpPr>
            <p:cNvPr id="178227" name="Rectangle 59"/>
            <p:cNvSpPr>
              <a:spLocks noChangeArrowheads="1"/>
            </p:cNvSpPr>
            <p:nvPr/>
          </p:nvSpPr>
          <p:spPr bwMode="auto">
            <a:xfrm>
              <a:off x="2744" y="572"/>
              <a:ext cx="557" cy="212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nb-NO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31.14 Å</a:t>
              </a:r>
              <a:endParaRPr lang="ja-JP" altLang="en-US" sz="16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1800" dirty="0" smtClean="0"/>
              <a:t>【MD】1</a:t>
            </a:r>
            <a:r>
              <a:rPr lang="ja-JP" altLang="en-US" sz="1800" dirty="0" smtClean="0"/>
              <a:t>層、</a:t>
            </a:r>
            <a:r>
              <a:rPr lang="en-US" altLang="ja-JP" sz="1800" dirty="0" smtClean="0"/>
              <a:t>2</a:t>
            </a:r>
            <a:r>
              <a:rPr lang="ja-JP" altLang="en-US" sz="1800" dirty="0" smtClean="0"/>
              <a:t>層、</a:t>
            </a:r>
            <a:r>
              <a:rPr lang="en-US" altLang="ja-JP" sz="1800" dirty="0" smtClean="0"/>
              <a:t>3</a:t>
            </a:r>
            <a:r>
              <a:rPr lang="ja-JP" altLang="en-US" sz="1800" dirty="0" smtClean="0"/>
              <a:t>層カーボンナノチューブの側面を押し込んでフォース・カーブを測定</a:t>
            </a:r>
            <a:r>
              <a:rPr lang="en-US" altLang="ja-JP" sz="1800" dirty="0" smtClean="0"/>
              <a:t>(2/2)</a:t>
            </a:r>
          </a:p>
        </p:txBody>
      </p:sp>
      <p:pic>
        <p:nvPicPr>
          <p:cNvPr id="180227" name="Picture 3" descr="captur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620713"/>
            <a:ext cx="305911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8" name="Picture 4" descr="capture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620713"/>
            <a:ext cx="3060700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9" name="Picture 5" descr="capture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620713"/>
            <a:ext cx="3059113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0" name="Picture 6" descr="capture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133600"/>
            <a:ext cx="3059112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1" name="Picture 7" descr="capture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133600"/>
            <a:ext cx="3059113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2" name="Picture 8" descr="capture5_breakdow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38" y="2133600"/>
            <a:ext cx="3057525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128588" y="692150"/>
            <a:ext cx="1220787" cy="2000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 height = 50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0234" name="Text Box 10"/>
          <p:cNvSpPr txBox="1">
            <a:spLocks noChangeArrowheads="1"/>
          </p:cNvSpPr>
          <p:nvPr/>
        </p:nvSpPr>
        <p:spPr bwMode="auto">
          <a:xfrm>
            <a:off x="3440113" y="692150"/>
            <a:ext cx="449262" cy="2000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40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0235" name="Text Box 11"/>
          <p:cNvSpPr txBox="1">
            <a:spLocks noChangeArrowheads="1"/>
          </p:cNvSpPr>
          <p:nvPr/>
        </p:nvSpPr>
        <p:spPr bwMode="auto">
          <a:xfrm>
            <a:off x="6753225" y="692150"/>
            <a:ext cx="449263" cy="2000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30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0236" name="Text Box 12"/>
          <p:cNvSpPr txBox="1">
            <a:spLocks noChangeArrowheads="1"/>
          </p:cNvSpPr>
          <p:nvPr/>
        </p:nvSpPr>
        <p:spPr bwMode="auto">
          <a:xfrm>
            <a:off x="128588" y="2205038"/>
            <a:ext cx="449262" cy="2000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25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0237" name="Text Box 13"/>
          <p:cNvSpPr txBox="1">
            <a:spLocks noChangeArrowheads="1"/>
          </p:cNvSpPr>
          <p:nvPr/>
        </p:nvSpPr>
        <p:spPr bwMode="auto">
          <a:xfrm>
            <a:off x="3440113" y="2205038"/>
            <a:ext cx="449262" cy="200025"/>
          </a:xfrm>
          <a:prstGeom prst="rect">
            <a:avLst/>
          </a:prstGeom>
          <a:noFill/>
          <a:ln w="127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20 Å</a:t>
            </a:r>
          </a:p>
        </p:txBody>
      </p:sp>
      <p:sp>
        <p:nvSpPr>
          <p:cNvPr id="180238" name="Text Box 14"/>
          <p:cNvSpPr txBox="1">
            <a:spLocks noChangeArrowheads="1"/>
          </p:cNvSpPr>
          <p:nvPr/>
        </p:nvSpPr>
        <p:spPr bwMode="auto">
          <a:xfrm>
            <a:off x="6753225" y="2205038"/>
            <a:ext cx="449263" cy="20002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1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10 Å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0239" name="Rectangle 15"/>
          <p:cNvSpPr>
            <a:spLocks noChangeArrowheads="1"/>
          </p:cNvSpPr>
          <p:nvPr/>
        </p:nvSpPr>
        <p:spPr bwMode="auto">
          <a:xfrm>
            <a:off x="7545388" y="34290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b-NO" altLang="ja-JP">
                <a:solidFill>
                  <a:schemeClr val="tx1"/>
                </a:solidFill>
                <a:latin typeface="Arial" panose="020B0604020202020204" pitchFamily="34" charset="0"/>
              </a:rPr>
              <a:t>Bankrupted 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80240" name="AutoShape 16"/>
          <p:cNvCxnSpPr>
            <a:cxnSpLocks noChangeShapeType="1"/>
            <a:stCxn id="180227" idx="3"/>
            <a:endCxn id="180228" idx="1"/>
          </p:cNvCxnSpPr>
          <p:nvPr/>
        </p:nvCxnSpPr>
        <p:spPr bwMode="auto">
          <a:xfrm>
            <a:off x="3152775" y="1263650"/>
            <a:ext cx="255588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241" name="AutoShape 17"/>
          <p:cNvCxnSpPr>
            <a:cxnSpLocks noChangeShapeType="1"/>
            <a:stCxn id="180228" idx="3"/>
            <a:endCxn id="180229" idx="1"/>
          </p:cNvCxnSpPr>
          <p:nvPr/>
        </p:nvCxnSpPr>
        <p:spPr bwMode="auto">
          <a:xfrm>
            <a:off x="6469063" y="1263650"/>
            <a:ext cx="255587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242" name="AutoShape 18"/>
          <p:cNvCxnSpPr>
            <a:cxnSpLocks noChangeShapeType="1"/>
            <a:stCxn id="180229" idx="2"/>
            <a:endCxn id="180230" idx="0"/>
          </p:cNvCxnSpPr>
          <p:nvPr/>
        </p:nvCxnSpPr>
        <p:spPr bwMode="auto">
          <a:xfrm rot="5400000">
            <a:off x="4825207" y="-1296194"/>
            <a:ext cx="228600" cy="6630987"/>
          </a:xfrm>
          <a:prstGeom prst="bentConnector3">
            <a:avLst>
              <a:gd name="adj1" fmla="val 49306"/>
            </a:avLst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243" name="AutoShape 19"/>
          <p:cNvCxnSpPr>
            <a:cxnSpLocks noChangeShapeType="1"/>
            <a:stCxn id="180230" idx="3"/>
            <a:endCxn id="180231" idx="1"/>
          </p:cNvCxnSpPr>
          <p:nvPr/>
        </p:nvCxnSpPr>
        <p:spPr bwMode="auto">
          <a:xfrm>
            <a:off x="3152775" y="2776538"/>
            <a:ext cx="257175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244" name="AutoShape 20"/>
          <p:cNvCxnSpPr>
            <a:cxnSpLocks noChangeShapeType="1"/>
            <a:stCxn id="180231" idx="3"/>
            <a:endCxn id="180232" idx="1"/>
          </p:cNvCxnSpPr>
          <p:nvPr/>
        </p:nvCxnSpPr>
        <p:spPr bwMode="auto">
          <a:xfrm>
            <a:off x="6469063" y="2776538"/>
            <a:ext cx="257175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0245" name="Picture 2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789363"/>
            <a:ext cx="40322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46" name="Rectangle 22"/>
          <p:cNvSpPr>
            <a:spLocks noChangeArrowheads="1"/>
          </p:cNvSpPr>
          <p:nvPr/>
        </p:nvSpPr>
        <p:spPr bwMode="auto">
          <a:xfrm>
            <a:off x="4305300" y="4822825"/>
            <a:ext cx="5400675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探針が試料に近づくと、探針が受ける力は引力から斥力に転じる。斥力のカーブが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では緩やかなのに対して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DWCNT, TWCNT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では急激に立ち上がる。つまり、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は横から押し込まれると弱く反発するのに対して、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DWCNT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TWCNT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は強く反発する。内側にある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が支えとなって反発力を強めていると推察される。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481</Words>
  <Application>Microsoft Office PowerPoint</Application>
  <PresentationFormat>A4 210 x 297 mm</PresentationFormat>
  <Paragraphs>57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【MD】1層、2層、3層カーボンナノチューブの側面を押し込んでフォース・カーブを測定(1/2)</vt:lpstr>
      <vt:lpstr>【MD】1層、2層、3層カーボンナノチューブの側面を押し込んでフォース・カーブを測定(2/2)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2016-10-07T05:00:00Z</dcterms:modified>
</cp:coreProperties>
</file>