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3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DFTB_ConstCurrentSTM_Inorganic_016a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DFTB_ConstCurrentSTM_Inorganic_016b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ja-JP" altLang="en-US" dirty="0" smtClean="0">
              <a:latin typeface="Arial" charset="0"/>
              <a:ea typeface="ＭＳ Ｐ明朝" charset="-128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014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200340" y="620610"/>
            <a:ext cx="4823970" cy="549275"/>
          </a:xfrm>
        </p:spPr>
        <p:txBody>
          <a:bodyPr/>
          <a:lstStyle/>
          <a:p>
            <a:r>
              <a:rPr lang="en-US" altLang="ja-JP" dirty="0" smtClean="0"/>
              <a:t>DFTB: </a:t>
            </a:r>
            <a:r>
              <a:rPr lang="en-US" altLang="ja-JP" dirty="0" err="1" smtClean="0"/>
              <a:t>CdS</a:t>
            </a:r>
            <a:r>
              <a:rPr lang="en-US" altLang="ja-JP" dirty="0" smtClean="0"/>
              <a:t>(100)-(1x1) STM</a:t>
            </a:r>
            <a:endParaRPr lang="ja-JP" altLang="en-US" dirty="0" smtClean="0"/>
          </a:p>
        </p:txBody>
      </p:sp>
      <p:pic>
        <p:nvPicPr>
          <p:cNvPr id="4099" name="図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9030" y="836640"/>
            <a:ext cx="3888648" cy="1857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図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360" y="2132820"/>
            <a:ext cx="3277036" cy="233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テキスト ボックス 5"/>
          <p:cNvSpPr txBox="1">
            <a:spLocks noChangeArrowheads="1"/>
          </p:cNvSpPr>
          <p:nvPr/>
        </p:nvSpPr>
        <p:spPr bwMode="auto">
          <a:xfrm>
            <a:off x="344360" y="4581160"/>
            <a:ext cx="3355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000" dirty="0">
                <a:solidFill>
                  <a:schemeClr val="tx1"/>
                </a:solidFill>
              </a:rPr>
              <a:t>探針</a:t>
            </a:r>
            <a:r>
              <a:rPr lang="en-US" altLang="ja-JP" sz="2000" dirty="0">
                <a:solidFill>
                  <a:schemeClr val="tx1"/>
                </a:solidFill>
              </a:rPr>
              <a:t>: </a:t>
            </a:r>
            <a:r>
              <a:rPr lang="ja-JP" altLang="en-US" sz="2000" dirty="0">
                <a:solidFill>
                  <a:schemeClr val="tx1"/>
                </a:solidFill>
              </a:rPr>
              <a:t>タングステン探針</a:t>
            </a:r>
            <a:endParaRPr lang="en-US" altLang="ja-JP" sz="2000" dirty="0">
              <a:solidFill>
                <a:schemeClr val="tx1"/>
              </a:solidFill>
            </a:endParaRPr>
          </a:p>
          <a:p>
            <a:r>
              <a:rPr lang="ja-JP" altLang="en-US" sz="2000" dirty="0">
                <a:solidFill>
                  <a:schemeClr val="tx1"/>
                </a:solidFill>
              </a:rPr>
              <a:t>試料表面</a:t>
            </a:r>
            <a:r>
              <a:rPr lang="en-US" altLang="ja-JP" sz="2000" dirty="0">
                <a:solidFill>
                  <a:schemeClr val="tx1"/>
                </a:solidFill>
              </a:rPr>
              <a:t>: </a:t>
            </a:r>
            <a:r>
              <a:rPr lang="en-US" altLang="ja-JP" sz="2000" dirty="0" err="1">
                <a:solidFill>
                  <a:schemeClr val="tx1"/>
                </a:solidFill>
              </a:rPr>
              <a:t>CdS</a:t>
            </a:r>
            <a:r>
              <a:rPr lang="en-US" altLang="ja-JP" sz="2000" dirty="0">
                <a:solidFill>
                  <a:schemeClr val="tx1"/>
                </a:solidFill>
              </a:rPr>
              <a:t>           </a:t>
            </a:r>
            <a:r>
              <a:rPr lang="ja-JP" altLang="en-US" sz="2000" dirty="0" smtClean="0">
                <a:solidFill>
                  <a:schemeClr val="tx1"/>
                </a:solidFill>
              </a:rPr>
              <a:t>   </a:t>
            </a:r>
            <a:r>
              <a:rPr lang="en-US" altLang="ja-JP" sz="2000" dirty="0" smtClean="0">
                <a:solidFill>
                  <a:schemeClr val="tx1"/>
                </a:solidFill>
              </a:rPr>
              <a:t>-(</a:t>
            </a:r>
            <a:r>
              <a:rPr lang="en-US" altLang="ja-JP" sz="2000" dirty="0">
                <a:solidFill>
                  <a:schemeClr val="tx1"/>
                </a:solidFill>
              </a:rPr>
              <a:t>1x1)</a:t>
            </a:r>
          </a:p>
        </p:txBody>
      </p:sp>
      <p:sp>
        <p:nvSpPr>
          <p:cNvPr id="4102" name="テキスト ボックス 7"/>
          <p:cNvSpPr txBox="1">
            <a:spLocks noChangeArrowheads="1"/>
          </p:cNvSpPr>
          <p:nvPr/>
        </p:nvSpPr>
        <p:spPr bwMode="auto">
          <a:xfrm>
            <a:off x="5169030" y="2708900"/>
            <a:ext cx="40325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chemeClr val="tx1"/>
                </a:solidFill>
              </a:rPr>
              <a:t>STM</a:t>
            </a:r>
            <a:r>
              <a:rPr lang="ja-JP" altLang="en-US" sz="1600" dirty="0">
                <a:solidFill>
                  <a:schemeClr val="tx1"/>
                </a:solidFill>
              </a:rPr>
              <a:t>実験結果</a:t>
            </a:r>
            <a:r>
              <a:rPr lang="en-US" altLang="ja-JP" sz="1600" dirty="0">
                <a:solidFill>
                  <a:schemeClr val="tx1"/>
                </a:solidFill>
              </a:rPr>
              <a:t>(Phys. Rev. B 56, 12321)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左</a:t>
            </a:r>
            <a:r>
              <a:rPr lang="en-US" altLang="ja-JP" sz="1600" dirty="0">
                <a:solidFill>
                  <a:schemeClr val="tx1"/>
                </a:solidFill>
              </a:rPr>
              <a:t>:</a:t>
            </a:r>
            <a:r>
              <a:rPr lang="ja-JP" altLang="en-US" sz="1600" dirty="0">
                <a:solidFill>
                  <a:schemeClr val="tx1"/>
                </a:solidFill>
              </a:rPr>
              <a:t>占有状態、試料バイアス</a:t>
            </a:r>
            <a:r>
              <a:rPr lang="en-US" altLang="ja-JP" sz="1600" dirty="0">
                <a:solidFill>
                  <a:schemeClr val="tx1"/>
                </a:solidFill>
              </a:rPr>
              <a:t>-2.9V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右</a:t>
            </a:r>
            <a:r>
              <a:rPr lang="en-US" altLang="ja-JP" sz="1600" dirty="0">
                <a:solidFill>
                  <a:schemeClr val="tx1"/>
                </a:solidFill>
              </a:rPr>
              <a:t>:</a:t>
            </a:r>
            <a:r>
              <a:rPr lang="ja-JP" altLang="en-US" sz="1600" dirty="0">
                <a:solidFill>
                  <a:schemeClr val="tx1"/>
                </a:solidFill>
              </a:rPr>
              <a:t>非占有状態、試料バイアス</a:t>
            </a:r>
            <a:r>
              <a:rPr lang="en-US" altLang="ja-JP" sz="1600" dirty="0">
                <a:solidFill>
                  <a:schemeClr val="tx1"/>
                </a:solidFill>
              </a:rPr>
              <a:t>+2.4V</a:t>
            </a:r>
          </a:p>
        </p:txBody>
      </p:sp>
      <p:pic>
        <p:nvPicPr>
          <p:cNvPr id="4103" name="図 8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97020" y="3789050"/>
            <a:ext cx="2042857" cy="165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テキスト ボックス 9"/>
          <p:cNvSpPr txBox="1">
            <a:spLocks noChangeArrowheads="1"/>
          </p:cNvSpPr>
          <p:nvPr/>
        </p:nvSpPr>
        <p:spPr bwMode="auto">
          <a:xfrm>
            <a:off x="5097020" y="5517290"/>
            <a:ext cx="33914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 dirty="0">
                <a:solidFill>
                  <a:schemeClr val="tx1"/>
                </a:solidFill>
              </a:rPr>
              <a:t>DFTB STM </a:t>
            </a:r>
            <a:r>
              <a:rPr lang="ja-JP" altLang="en-US" sz="1600" dirty="0">
                <a:solidFill>
                  <a:schemeClr val="tx1"/>
                </a:solidFill>
              </a:rPr>
              <a:t>電流一定像</a:t>
            </a:r>
            <a:endParaRPr lang="en-US" altLang="ja-JP" sz="1600" dirty="0">
              <a:solidFill>
                <a:schemeClr val="tx1"/>
              </a:solidFill>
            </a:endParaRPr>
          </a:p>
          <a:p>
            <a:r>
              <a:rPr lang="ja-JP" altLang="en-US" sz="1600" dirty="0">
                <a:solidFill>
                  <a:schemeClr val="tx1"/>
                </a:solidFill>
              </a:rPr>
              <a:t>左</a:t>
            </a:r>
            <a:r>
              <a:rPr lang="en-US" altLang="ja-JP" sz="1600" dirty="0">
                <a:solidFill>
                  <a:schemeClr val="tx1"/>
                </a:solidFill>
              </a:rPr>
              <a:t>:</a:t>
            </a:r>
            <a:r>
              <a:rPr lang="ja-JP" altLang="en-US" sz="1600" dirty="0">
                <a:solidFill>
                  <a:schemeClr val="tx1"/>
                </a:solidFill>
              </a:rPr>
              <a:t>占有状態、探針バイアス</a:t>
            </a:r>
            <a:r>
              <a:rPr lang="en-US" altLang="ja-JP" sz="1600" dirty="0">
                <a:solidFill>
                  <a:schemeClr val="tx1"/>
                </a:solidFill>
              </a:rPr>
              <a:t>2.0V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右</a:t>
            </a:r>
            <a:r>
              <a:rPr lang="en-US" altLang="ja-JP" sz="1600" dirty="0">
                <a:solidFill>
                  <a:schemeClr val="tx1"/>
                </a:solidFill>
              </a:rPr>
              <a:t>:</a:t>
            </a:r>
            <a:r>
              <a:rPr lang="ja-JP" altLang="en-US" sz="1600" dirty="0">
                <a:solidFill>
                  <a:schemeClr val="tx1"/>
                </a:solidFill>
              </a:rPr>
              <a:t>非占有状態、探針バイアス</a:t>
            </a:r>
            <a:r>
              <a:rPr lang="en-US" altLang="ja-JP" sz="1600" dirty="0">
                <a:solidFill>
                  <a:schemeClr val="tx1"/>
                </a:solidFill>
              </a:rPr>
              <a:t>-2.0V</a:t>
            </a:r>
          </a:p>
        </p:txBody>
      </p:sp>
      <p:graphicFrame>
        <p:nvGraphicFramePr>
          <p:cNvPr id="4105" name="オブジェクト 10"/>
          <p:cNvGraphicFramePr>
            <a:graphicFrameLocks noChangeAspect="1"/>
          </p:cNvGraphicFramePr>
          <p:nvPr/>
        </p:nvGraphicFramePr>
        <p:xfrm>
          <a:off x="2000590" y="4941210"/>
          <a:ext cx="7334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117" name="数式" r:id="rId7" imgW="482400" imgH="228600" progId="Equation.3">
                  <p:embed/>
                </p:oleObj>
              </mc:Choice>
              <mc:Fallback>
                <p:oleObj name="数式" r:id="rId7" imgW="482400" imgH="228600" progId="Equation.3">
                  <p:embed/>
                  <p:pic>
                    <p:nvPicPr>
                      <p:cNvPr id="0" name="オブジェクト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590" y="4941210"/>
                        <a:ext cx="733425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6" name="図 1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57320" y="3789050"/>
            <a:ext cx="2042857" cy="165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右矢印 12"/>
          <p:cNvSpPr/>
          <p:nvPr/>
        </p:nvSpPr>
        <p:spPr>
          <a:xfrm>
            <a:off x="3938324" y="2997201"/>
            <a:ext cx="1092068" cy="404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0340" y="188550"/>
            <a:ext cx="225093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半導体関連トピック</a:t>
            </a:r>
            <a:endParaRPr lang="en-US" altLang="ja-JP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80</Words>
  <Application>Microsoft Office PowerPoint</Application>
  <PresentationFormat>A4 210 x 297 mm</PresentationFormat>
  <Paragraphs>13</Paragraphs>
  <Slides>1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数式</vt:lpstr>
      <vt:lpstr>DFTB: CdS(100)-(1x1) STM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2016-10-05T05:52:42Z</dcterms:modified>
</cp:coreProperties>
</file>