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notesMasterIdLst>
    <p:notesMasterId r:id="rId5"/>
  </p:notesMasterIdLst>
  <p:sldIdLst>
    <p:sldId id="258" r:id="rId2"/>
    <p:sldId id="259" r:id="rId3"/>
    <p:sldId id="260" r:id="rId4"/>
  </p:sldIdLst>
  <p:sldSz cx="9906000" cy="6858000" type="A4"/>
  <p:notesSz cx="6858000" cy="9144000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12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FF"/>
    <a:srgbClr val="FF99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89189" autoAdjust="0"/>
  </p:normalViewPr>
  <p:slideViewPr>
    <p:cSldViewPr>
      <p:cViewPr varScale="1">
        <p:scale>
          <a:sx n="99" d="100"/>
          <a:sy n="99" d="100"/>
        </p:scale>
        <p:origin x="102" y="78"/>
      </p:cViewPr>
      <p:guideLst>
        <p:guide orient="horz" pos="2160"/>
        <p:guide pos="312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97B0AA6-7F87-4359-BEA3-64A5828107C2}" type="datetimeFigureOut">
              <a:rPr kumimoji="1" lang="ja-JP" altLang="en-US" smtClean="0"/>
              <a:t>2018/4/3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1200150" y="1143000"/>
            <a:ext cx="44577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66E7C1F-DF88-495C-B15A-74A23528997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62450758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>
          <a:xfrm>
            <a:off x="1200150" y="1143000"/>
            <a:ext cx="4457700" cy="3086100"/>
          </a:xfrm>
        </p:spPr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kumimoji="1" lang="en-US" altLang="ja-JP"/>
              <a:t>DFTB_BAND_Inorganic_005</a:t>
            </a:r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66E7C1F-DF88-495C-B15A-74A235289977}" type="slidenum">
              <a:rPr kumimoji="1" lang="ja-JP" altLang="en-US" smtClean="0"/>
              <a:t>1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75550105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>
          <a:xfrm>
            <a:off x="1200150" y="1143000"/>
            <a:ext cx="4457700" cy="3086100"/>
          </a:xfrm>
        </p:spPr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66E7C1F-DF88-495C-B15A-74A235289977}" type="slidenum">
              <a:rPr kumimoji="1" lang="ja-JP" altLang="en-US" smtClean="0"/>
              <a:t>2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67208145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>
          <a:xfrm>
            <a:off x="1200150" y="1143000"/>
            <a:ext cx="4457700" cy="3086100"/>
          </a:xfrm>
        </p:spPr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66E7C1F-DF88-495C-B15A-74A235289977}" type="slidenum">
              <a:rPr kumimoji="1" lang="ja-JP" altLang="en-US" smtClean="0"/>
              <a:t>3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75549281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>
          <a:xfrm>
            <a:off x="1238250" y="1122363"/>
            <a:ext cx="7429500" cy="2387600"/>
          </a:xfrm>
        </p:spPr>
        <p:txBody>
          <a:bodyPr anchor="b"/>
          <a:lstStyle>
            <a:lvl1pPr algn="ctr">
              <a:defRPr sz="4875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/>
          </p:nvPr>
        </p:nvSpPr>
        <p:spPr>
          <a:xfrm>
            <a:off x="1238250" y="3602038"/>
            <a:ext cx="7429500" cy="1655762"/>
          </a:xfrm>
        </p:spPr>
        <p:txBody>
          <a:bodyPr/>
          <a:lstStyle>
            <a:lvl1pPr marL="0" indent="0" algn="ctr">
              <a:buNone/>
              <a:defRPr sz="1950"/>
            </a:lvl1pPr>
            <a:lvl2pPr marL="371475" indent="0" algn="ctr">
              <a:buNone/>
              <a:defRPr sz="1625"/>
            </a:lvl2pPr>
            <a:lvl3pPr marL="742950" indent="0" algn="ctr">
              <a:buNone/>
              <a:defRPr sz="1463"/>
            </a:lvl3pPr>
            <a:lvl4pPr marL="1114425" indent="0" algn="ctr">
              <a:buNone/>
              <a:defRPr sz="1300"/>
            </a:lvl4pPr>
            <a:lvl5pPr marL="1485900" indent="0" algn="ctr">
              <a:buNone/>
              <a:defRPr sz="1300"/>
            </a:lvl5pPr>
            <a:lvl6pPr marL="1857375" indent="0" algn="ctr">
              <a:buNone/>
              <a:defRPr sz="1300"/>
            </a:lvl6pPr>
            <a:lvl7pPr marL="2228850" indent="0" algn="ctr">
              <a:buNone/>
              <a:defRPr sz="1300"/>
            </a:lvl7pPr>
            <a:lvl8pPr marL="2600325" indent="0" algn="ctr">
              <a:buNone/>
              <a:defRPr sz="1300"/>
            </a:lvl8pPr>
            <a:lvl9pPr marL="2971800" indent="0" algn="ctr">
              <a:buNone/>
              <a:defRPr sz="1300"/>
            </a:lvl9pPr>
          </a:lstStyle>
          <a:p>
            <a:r>
              <a:rPr kumimoji="1" lang="ja-JP" altLang="en-US"/>
              <a:t>マスター サブタイトルの書式設定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0ED720-0104-4369-84BC-D37694168613}" type="datetimeFigureOut">
              <a:rPr kumimoji="1" lang="ja-JP" altLang="en-US" smtClean="0"/>
              <a:pPr/>
              <a:t>2018/4/3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D8002D-B5B0-4BAC-B1F6-782DDCCE6D9C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21021618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0ED720-0104-4369-84BC-D37694168613}" type="datetimeFigureOut">
              <a:rPr kumimoji="1" lang="ja-JP" altLang="en-US" smtClean="0"/>
              <a:pPr/>
              <a:t>2018/4/3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D8002D-B5B0-4BAC-B1F6-782DDCCE6D9C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21376852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675878" y="1709739"/>
            <a:ext cx="8543925" cy="2852737"/>
          </a:xfrm>
        </p:spPr>
        <p:txBody>
          <a:bodyPr anchor="b"/>
          <a:lstStyle>
            <a:lvl1pPr>
              <a:defRPr sz="4875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675878" y="4589464"/>
            <a:ext cx="8543925" cy="1500187"/>
          </a:xfrm>
        </p:spPr>
        <p:txBody>
          <a:bodyPr/>
          <a:lstStyle>
            <a:lvl1pPr marL="0" indent="0">
              <a:buNone/>
              <a:defRPr sz="1950">
                <a:solidFill>
                  <a:schemeClr val="tx1">
                    <a:tint val="75000"/>
                  </a:schemeClr>
                </a:solidFill>
              </a:defRPr>
            </a:lvl1pPr>
            <a:lvl2pPr marL="371475" indent="0">
              <a:buNone/>
              <a:defRPr sz="1625">
                <a:solidFill>
                  <a:schemeClr val="tx1">
                    <a:tint val="75000"/>
                  </a:schemeClr>
                </a:solidFill>
              </a:defRPr>
            </a:lvl2pPr>
            <a:lvl3pPr marL="742950" indent="0">
              <a:buNone/>
              <a:defRPr sz="1463">
                <a:solidFill>
                  <a:schemeClr val="tx1">
                    <a:tint val="75000"/>
                  </a:schemeClr>
                </a:solidFill>
              </a:defRPr>
            </a:lvl3pPr>
            <a:lvl4pPr marL="1114425" indent="0">
              <a:buNone/>
              <a:defRPr sz="1300">
                <a:solidFill>
                  <a:schemeClr val="tx1">
                    <a:tint val="75000"/>
                  </a:schemeClr>
                </a:solidFill>
              </a:defRPr>
            </a:lvl4pPr>
            <a:lvl5pPr marL="1485900" indent="0">
              <a:buNone/>
              <a:defRPr sz="1300">
                <a:solidFill>
                  <a:schemeClr val="tx1">
                    <a:tint val="75000"/>
                  </a:schemeClr>
                </a:solidFill>
              </a:defRPr>
            </a:lvl5pPr>
            <a:lvl6pPr marL="1857375" indent="0">
              <a:buNone/>
              <a:defRPr sz="1300">
                <a:solidFill>
                  <a:schemeClr val="tx1">
                    <a:tint val="75000"/>
                  </a:schemeClr>
                </a:solidFill>
              </a:defRPr>
            </a:lvl6pPr>
            <a:lvl7pPr marL="2228850" indent="0">
              <a:buNone/>
              <a:defRPr sz="1300">
                <a:solidFill>
                  <a:schemeClr val="tx1">
                    <a:tint val="75000"/>
                  </a:schemeClr>
                </a:solidFill>
              </a:defRPr>
            </a:lvl7pPr>
            <a:lvl8pPr marL="2600325" indent="0">
              <a:buNone/>
              <a:defRPr sz="1300">
                <a:solidFill>
                  <a:schemeClr val="tx1">
                    <a:tint val="75000"/>
                  </a:schemeClr>
                </a:solidFill>
              </a:defRPr>
            </a:lvl8pPr>
            <a:lvl9pPr marL="2971800" indent="0">
              <a:buNone/>
              <a:defRPr sz="13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0ED720-0104-4369-84BC-D37694168613}" type="datetimeFigureOut">
              <a:rPr kumimoji="1" lang="ja-JP" altLang="en-US" smtClean="0"/>
              <a:pPr/>
              <a:t>2018/4/3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D8002D-B5B0-4BAC-B1F6-782DDCCE6D9C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89740340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sz="half" idx="1"/>
          </p:nvPr>
        </p:nvSpPr>
        <p:spPr>
          <a:xfrm>
            <a:off x="681038" y="1825625"/>
            <a:ext cx="4210050" cy="435133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5014913" y="1825625"/>
            <a:ext cx="4210050" cy="435133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0ED720-0104-4369-84BC-D37694168613}" type="datetimeFigureOut">
              <a:rPr kumimoji="1" lang="ja-JP" altLang="en-US" smtClean="0"/>
              <a:pPr/>
              <a:t>2018/4/3</a:t>
            </a:fld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D8002D-B5B0-4BAC-B1F6-782DDCCE6D9C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77485561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682328" y="365126"/>
            <a:ext cx="8543925" cy="1325563"/>
          </a:xfrm>
        </p:spPr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682328" y="1681163"/>
            <a:ext cx="4190702" cy="823912"/>
          </a:xfrm>
        </p:spPr>
        <p:txBody>
          <a:bodyPr anchor="b"/>
          <a:lstStyle>
            <a:lvl1pPr marL="0" indent="0">
              <a:buNone/>
              <a:defRPr sz="1950" b="1"/>
            </a:lvl1pPr>
            <a:lvl2pPr marL="371475" indent="0">
              <a:buNone/>
              <a:defRPr sz="1625" b="1"/>
            </a:lvl2pPr>
            <a:lvl3pPr marL="742950" indent="0">
              <a:buNone/>
              <a:defRPr sz="1463" b="1"/>
            </a:lvl3pPr>
            <a:lvl4pPr marL="1114425" indent="0">
              <a:buNone/>
              <a:defRPr sz="1300" b="1"/>
            </a:lvl4pPr>
            <a:lvl5pPr marL="1485900" indent="0">
              <a:buNone/>
              <a:defRPr sz="1300" b="1"/>
            </a:lvl5pPr>
            <a:lvl6pPr marL="1857375" indent="0">
              <a:buNone/>
              <a:defRPr sz="1300" b="1"/>
            </a:lvl6pPr>
            <a:lvl7pPr marL="2228850" indent="0">
              <a:buNone/>
              <a:defRPr sz="1300" b="1"/>
            </a:lvl7pPr>
            <a:lvl8pPr marL="2600325" indent="0">
              <a:buNone/>
              <a:defRPr sz="1300" b="1"/>
            </a:lvl8pPr>
            <a:lvl9pPr marL="2971800" indent="0">
              <a:buNone/>
              <a:defRPr sz="13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682328" y="2505075"/>
            <a:ext cx="4190702" cy="368458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テキス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5014913" y="1681163"/>
            <a:ext cx="4211340" cy="823912"/>
          </a:xfrm>
        </p:spPr>
        <p:txBody>
          <a:bodyPr anchor="b"/>
          <a:lstStyle>
            <a:lvl1pPr marL="0" indent="0">
              <a:buNone/>
              <a:defRPr sz="1950" b="1"/>
            </a:lvl1pPr>
            <a:lvl2pPr marL="371475" indent="0">
              <a:buNone/>
              <a:defRPr sz="1625" b="1"/>
            </a:lvl2pPr>
            <a:lvl3pPr marL="742950" indent="0">
              <a:buNone/>
              <a:defRPr sz="1463" b="1"/>
            </a:lvl3pPr>
            <a:lvl4pPr marL="1114425" indent="0">
              <a:buNone/>
              <a:defRPr sz="1300" b="1"/>
            </a:lvl4pPr>
            <a:lvl5pPr marL="1485900" indent="0">
              <a:buNone/>
              <a:defRPr sz="1300" b="1"/>
            </a:lvl5pPr>
            <a:lvl6pPr marL="1857375" indent="0">
              <a:buNone/>
              <a:defRPr sz="1300" b="1"/>
            </a:lvl6pPr>
            <a:lvl7pPr marL="2228850" indent="0">
              <a:buNone/>
              <a:defRPr sz="1300" b="1"/>
            </a:lvl7pPr>
            <a:lvl8pPr marL="2600325" indent="0">
              <a:buNone/>
              <a:defRPr sz="1300" b="1"/>
            </a:lvl8pPr>
            <a:lvl9pPr marL="2971800" indent="0">
              <a:buNone/>
              <a:defRPr sz="13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6" name="コンテンツ プレースホルダー 5"/>
          <p:cNvSpPr>
            <a:spLocks noGrp="1"/>
          </p:cNvSpPr>
          <p:nvPr>
            <p:ph sz="quarter" idx="4"/>
          </p:nvPr>
        </p:nvSpPr>
        <p:spPr>
          <a:xfrm>
            <a:off x="5014913" y="2505075"/>
            <a:ext cx="4211340" cy="368458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7" name="日付プレースホルダー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0ED720-0104-4369-84BC-D37694168613}" type="datetimeFigureOut">
              <a:rPr kumimoji="1" lang="ja-JP" altLang="en-US" smtClean="0"/>
              <a:pPr/>
              <a:t>2018/4/3</a:t>
            </a:fld>
            <a:endParaRPr kumimoji="1" lang="ja-JP" altLang="en-US"/>
          </a:p>
        </p:txBody>
      </p:sp>
      <p:sp>
        <p:nvSpPr>
          <p:cNvPr id="8" name="フッター プレースホルダー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スライド番号プレースホルダー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D8002D-B5B0-4BAC-B1F6-782DDCCE6D9C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11353627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0ED720-0104-4369-84BC-D37694168613}" type="datetimeFigureOut">
              <a:rPr kumimoji="1" lang="ja-JP" altLang="en-US" smtClean="0"/>
              <a:pPr/>
              <a:t>2018/4/3</a:t>
            </a:fld>
            <a:endParaRPr kumimoji="1" lang="ja-JP" altLang="en-US"/>
          </a:p>
        </p:txBody>
      </p:sp>
      <p:sp>
        <p:nvSpPr>
          <p:cNvPr id="4" name="フッター プレースホルダー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スライド番号プレースホルダー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D8002D-B5B0-4BAC-B1F6-782DDCCE6D9C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89569495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付プレースホルダー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0ED720-0104-4369-84BC-D37694168613}" type="datetimeFigureOut">
              <a:rPr kumimoji="1" lang="ja-JP" altLang="en-US" smtClean="0"/>
              <a:pPr/>
              <a:t>2018/4/3</a:t>
            </a:fld>
            <a:endParaRPr kumimoji="1" lang="ja-JP" altLang="en-US"/>
          </a:p>
        </p:txBody>
      </p:sp>
      <p:sp>
        <p:nvSpPr>
          <p:cNvPr id="3" name="フッター プレースホルダー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D8002D-B5B0-4BAC-B1F6-782DDCCE6D9C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98193338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&#10;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682328" y="457200"/>
            <a:ext cx="3194943" cy="1600200"/>
          </a:xfrm>
        </p:spPr>
        <p:txBody>
          <a:bodyPr anchor="b"/>
          <a:lstStyle>
            <a:lvl1pPr>
              <a:defRPr sz="26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4211340" y="987426"/>
            <a:ext cx="5014913" cy="4873625"/>
          </a:xfrm>
        </p:spPr>
        <p:txBody>
          <a:bodyPr/>
          <a:lstStyle>
            <a:lvl1pPr>
              <a:defRPr sz="2600"/>
            </a:lvl1pPr>
            <a:lvl2pPr>
              <a:defRPr sz="2275"/>
            </a:lvl2pPr>
            <a:lvl3pPr>
              <a:defRPr sz="1950"/>
            </a:lvl3pPr>
            <a:lvl4pPr>
              <a:defRPr sz="1625"/>
            </a:lvl4pPr>
            <a:lvl5pPr>
              <a:defRPr sz="1625"/>
            </a:lvl5pPr>
            <a:lvl6pPr>
              <a:defRPr sz="1625"/>
            </a:lvl6pPr>
            <a:lvl7pPr>
              <a:defRPr sz="1625"/>
            </a:lvl7pPr>
            <a:lvl8pPr>
              <a:defRPr sz="1625"/>
            </a:lvl8pPr>
            <a:lvl9pPr>
              <a:defRPr sz="1625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682328" y="2057400"/>
            <a:ext cx="3194943" cy="3811588"/>
          </a:xfrm>
        </p:spPr>
        <p:txBody>
          <a:bodyPr/>
          <a:lstStyle>
            <a:lvl1pPr marL="0" indent="0">
              <a:buNone/>
              <a:defRPr sz="1300"/>
            </a:lvl1pPr>
            <a:lvl2pPr marL="371475" indent="0">
              <a:buNone/>
              <a:defRPr sz="1138"/>
            </a:lvl2pPr>
            <a:lvl3pPr marL="742950" indent="0">
              <a:buNone/>
              <a:defRPr sz="975"/>
            </a:lvl3pPr>
            <a:lvl4pPr marL="1114425" indent="0">
              <a:buNone/>
              <a:defRPr sz="813"/>
            </a:lvl4pPr>
            <a:lvl5pPr marL="1485900" indent="0">
              <a:buNone/>
              <a:defRPr sz="813"/>
            </a:lvl5pPr>
            <a:lvl6pPr marL="1857375" indent="0">
              <a:buNone/>
              <a:defRPr sz="813"/>
            </a:lvl6pPr>
            <a:lvl7pPr marL="2228850" indent="0">
              <a:buNone/>
              <a:defRPr sz="813"/>
            </a:lvl7pPr>
            <a:lvl8pPr marL="2600325" indent="0">
              <a:buNone/>
              <a:defRPr sz="813"/>
            </a:lvl8pPr>
            <a:lvl9pPr marL="2971800" indent="0">
              <a:buNone/>
              <a:defRPr sz="813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0ED720-0104-4369-84BC-D37694168613}" type="datetimeFigureOut">
              <a:rPr kumimoji="1" lang="ja-JP" altLang="en-US" smtClean="0"/>
              <a:pPr/>
              <a:t>2018/4/3</a:t>
            </a:fld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D8002D-B5B0-4BAC-B1F6-782DDCCE6D9C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93359726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682328" y="457200"/>
            <a:ext cx="3194943" cy="1600200"/>
          </a:xfrm>
        </p:spPr>
        <p:txBody>
          <a:bodyPr anchor="b"/>
          <a:lstStyle>
            <a:lvl1pPr>
              <a:defRPr sz="26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図プレースホルダー 2"/>
          <p:cNvSpPr>
            <a:spLocks noGrp="1"/>
          </p:cNvSpPr>
          <p:nvPr>
            <p:ph type="pic" idx="1"/>
          </p:nvPr>
        </p:nvSpPr>
        <p:spPr>
          <a:xfrm>
            <a:off x="4211340" y="987426"/>
            <a:ext cx="5014913" cy="4873625"/>
          </a:xfrm>
        </p:spPr>
        <p:txBody>
          <a:bodyPr/>
          <a:lstStyle>
            <a:lvl1pPr marL="0" indent="0">
              <a:buNone/>
              <a:defRPr sz="2600"/>
            </a:lvl1pPr>
            <a:lvl2pPr marL="371475" indent="0">
              <a:buNone/>
              <a:defRPr sz="2275"/>
            </a:lvl2pPr>
            <a:lvl3pPr marL="742950" indent="0">
              <a:buNone/>
              <a:defRPr sz="1950"/>
            </a:lvl3pPr>
            <a:lvl4pPr marL="1114425" indent="0">
              <a:buNone/>
              <a:defRPr sz="1625"/>
            </a:lvl4pPr>
            <a:lvl5pPr marL="1485900" indent="0">
              <a:buNone/>
              <a:defRPr sz="1625"/>
            </a:lvl5pPr>
            <a:lvl6pPr marL="1857375" indent="0">
              <a:buNone/>
              <a:defRPr sz="1625"/>
            </a:lvl6pPr>
            <a:lvl7pPr marL="2228850" indent="0">
              <a:buNone/>
              <a:defRPr sz="1625"/>
            </a:lvl7pPr>
            <a:lvl8pPr marL="2600325" indent="0">
              <a:buNone/>
              <a:defRPr sz="1625"/>
            </a:lvl8pPr>
            <a:lvl9pPr marL="2971800" indent="0">
              <a:buNone/>
              <a:defRPr sz="1625"/>
            </a:lvl9pPr>
          </a:lstStyle>
          <a:p>
            <a:endParaRPr kumimoji="1" lang="ja-JP" altLang="en-US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682328" y="2057400"/>
            <a:ext cx="3194943" cy="3811588"/>
          </a:xfrm>
        </p:spPr>
        <p:txBody>
          <a:bodyPr/>
          <a:lstStyle>
            <a:lvl1pPr marL="0" indent="0">
              <a:buNone/>
              <a:defRPr sz="1300"/>
            </a:lvl1pPr>
            <a:lvl2pPr marL="371475" indent="0">
              <a:buNone/>
              <a:defRPr sz="1138"/>
            </a:lvl2pPr>
            <a:lvl3pPr marL="742950" indent="0">
              <a:buNone/>
              <a:defRPr sz="975"/>
            </a:lvl3pPr>
            <a:lvl4pPr marL="1114425" indent="0">
              <a:buNone/>
              <a:defRPr sz="813"/>
            </a:lvl4pPr>
            <a:lvl5pPr marL="1485900" indent="0">
              <a:buNone/>
              <a:defRPr sz="813"/>
            </a:lvl5pPr>
            <a:lvl6pPr marL="1857375" indent="0">
              <a:buNone/>
              <a:defRPr sz="813"/>
            </a:lvl6pPr>
            <a:lvl7pPr marL="2228850" indent="0">
              <a:buNone/>
              <a:defRPr sz="813"/>
            </a:lvl7pPr>
            <a:lvl8pPr marL="2600325" indent="0">
              <a:buNone/>
              <a:defRPr sz="813"/>
            </a:lvl8pPr>
            <a:lvl9pPr marL="2971800" indent="0">
              <a:buNone/>
              <a:defRPr sz="813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0ED720-0104-4369-84BC-D37694168613}" type="datetimeFigureOut">
              <a:rPr kumimoji="1" lang="ja-JP" altLang="en-US" smtClean="0"/>
              <a:pPr/>
              <a:t>2018/4/3</a:t>
            </a:fld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D8002D-B5B0-4BAC-B1F6-782DDCCE6D9C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32706396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0ED720-0104-4369-84BC-D37694168613}" type="datetimeFigureOut">
              <a:rPr kumimoji="1" lang="ja-JP" altLang="en-US" smtClean="0"/>
              <a:pPr/>
              <a:t>2018/4/3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D8002D-B5B0-4BAC-B1F6-782DDCCE6D9C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78539510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/>
          <p:cNvSpPr>
            <a:spLocks noGrp="1"/>
          </p:cNvSpPr>
          <p:nvPr>
            <p:ph type="title" orient="vert"/>
          </p:nvPr>
        </p:nvSpPr>
        <p:spPr>
          <a:xfrm>
            <a:off x="7088981" y="365125"/>
            <a:ext cx="2135981" cy="5811838"/>
          </a:xfrm>
        </p:spPr>
        <p:txBody>
          <a:bodyPr vert="eaVert"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>
          <a:xfrm>
            <a:off x="681037" y="365125"/>
            <a:ext cx="6284119" cy="5811838"/>
          </a:xfrm>
        </p:spPr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0ED720-0104-4369-84BC-D37694168613}" type="datetimeFigureOut">
              <a:rPr kumimoji="1" lang="ja-JP" altLang="en-US" smtClean="0"/>
              <a:pPr/>
              <a:t>2018/4/3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D8002D-B5B0-4BAC-B1F6-782DDCCE6D9C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37503425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プレースホルダー 1"/>
          <p:cNvSpPr>
            <a:spLocks noGrp="1"/>
          </p:cNvSpPr>
          <p:nvPr>
            <p:ph type="title"/>
          </p:nvPr>
        </p:nvSpPr>
        <p:spPr>
          <a:xfrm>
            <a:off x="681038" y="365126"/>
            <a:ext cx="8543925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681038" y="1825625"/>
            <a:ext cx="8543925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2"/>
          </p:nvPr>
        </p:nvSpPr>
        <p:spPr>
          <a:xfrm>
            <a:off x="681038" y="6356351"/>
            <a:ext cx="22288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75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90ED720-0104-4369-84BC-D37694168613}" type="datetimeFigureOut">
              <a:rPr kumimoji="1" lang="ja-JP" altLang="en-US" smtClean="0"/>
              <a:pPr/>
              <a:t>2018/4/3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3"/>
          </p:nvPr>
        </p:nvSpPr>
        <p:spPr>
          <a:xfrm>
            <a:off x="3281363" y="6356351"/>
            <a:ext cx="334327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75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4"/>
          </p:nvPr>
        </p:nvSpPr>
        <p:spPr>
          <a:xfrm>
            <a:off x="6996113" y="6356351"/>
            <a:ext cx="22288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75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2D8002D-B5B0-4BAC-B1F6-782DDCCE6D9C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55763125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742950" rtl="0" eaLnBrk="1" latinLnBrk="0" hangingPunct="1">
        <a:lnSpc>
          <a:spcPct val="90000"/>
        </a:lnSpc>
        <a:spcBef>
          <a:spcPct val="0"/>
        </a:spcBef>
        <a:buNone/>
        <a:defRPr kumimoji="1" sz="3575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85738" indent="-185738" algn="l" defTabSz="742950" rtl="0" eaLnBrk="1" latinLnBrk="0" hangingPunct="1">
        <a:lnSpc>
          <a:spcPct val="90000"/>
        </a:lnSpc>
        <a:spcBef>
          <a:spcPts val="813"/>
        </a:spcBef>
        <a:buFont typeface="Arial" panose="020B0604020202020204" pitchFamily="34" charset="0"/>
        <a:buChar char="•"/>
        <a:defRPr kumimoji="1" sz="2275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185738" algn="l" defTabSz="742950" rtl="0" eaLnBrk="1" latinLnBrk="0" hangingPunct="1">
        <a:lnSpc>
          <a:spcPct val="90000"/>
        </a:lnSpc>
        <a:spcBef>
          <a:spcPts val="406"/>
        </a:spcBef>
        <a:buFont typeface="Arial" panose="020B0604020202020204" pitchFamily="34" charset="0"/>
        <a:buChar char="•"/>
        <a:defRPr kumimoji="1" sz="1950" kern="1200">
          <a:solidFill>
            <a:schemeClr val="tx1"/>
          </a:solidFill>
          <a:latin typeface="+mn-lt"/>
          <a:ea typeface="+mn-ea"/>
          <a:cs typeface="+mn-cs"/>
        </a:defRPr>
      </a:lvl2pPr>
      <a:lvl3pPr marL="928688" indent="-185738" algn="l" defTabSz="742950" rtl="0" eaLnBrk="1" latinLnBrk="0" hangingPunct="1">
        <a:lnSpc>
          <a:spcPct val="90000"/>
        </a:lnSpc>
        <a:spcBef>
          <a:spcPts val="406"/>
        </a:spcBef>
        <a:buFont typeface="Arial" panose="020B0604020202020204" pitchFamily="34" charset="0"/>
        <a:buChar char="•"/>
        <a:defRPr kumimoji="1" sz="1625" kern="1200">
          <a:solidFill>
            <a:schemeClr val="tx1"/>
          </a:solidFill>
          <a:latin typeface="+mn-lt"/>
          <a:ea typeface="+mn-ea"/>
          <a:cs typeface="+mn-cs"/>
        </a:defRPr>
      </a:lvl3pPr>
      <a:lvl4pPr marL="1300163" indent="-185738" algn="l" defTabSz="742950" rtl="0" eaLnBrk="1" latinLnBrk="0" hangingPunct="1">
        <a:lnSpc>
          <a:spcPct val="90000"/>
        </a:lnSpc>
        <a:spcBef>
          <a:spcPts val="406"/>
        </a:spcBef>
        <a:buFont typeface="Arial" panose="020B0604020202020204" pitchFamily="34" charset="0"/>
        <a:buChar char="•"/>
        <a:defRPr kumimoji="1" sz="1463" kern="1200">
          <a:solidFill>
            <a:schemeClr val="tx1"/>
          </a:solidFill>
          <a:latin typeface="+mn-lt"/>
          <a:ea typeface="+mn-ea"/>
          <a:cs typeface="+mn-cs"/>
        </a:defRPr>
      </a:lvl4pPr>
      <a:lvl5pPr marL="1671638" indent="-185738" algn="l" defTabSz="742950" rtl="0" eaLnBrk="1" latinLnBrk="0" hangingPunct="1">
        <a:lnSpc>
          <a:spcPct val="90000"/>
        </a:lnSpc>
        <a:spcBef>
          <a:spcPts val="406"/>
        </a:spcBef>
        <a:buFont typeface="Arial" panose="020B0604020202020204" pitchFamily="34" charset="0"/>
        <a:buChar char="•"/>
        <a:defRPr kumimoji="1" sz="1463" kern="1200">
          <a:solidFill>
            <a:schemeClr val="tx1"/>
          </a:solidFill>
          <a:latin typeface="+mn-lt"/>
          <a:ea typeface="+mn-ea"/>
          <a:cs typeface="+mn-cs"/>
        </a:defRPr>
      </a:lvl5pPr>
      <a:lvl6pPr marL="2043113" indent="-185738" algn="l" defTabSz="742950" rtl="0" eaLnBrk="1" latinLnBrk="0" hangingPunct="1">
        <a:lnSpc>
          <a:spcPct val="90000"/>
        </a:lnSpc>
        <a:spcBef>
          <a:spcPts val="406"/>
        </a:spcBef>
        <a:buFont typeface="Arial" panose="020B0604020202020204" pitchFamily="34" charset="0"/>
        <a:buChar char="•"/>
        <a:defRPr kumimoji="1" sz="1463" kern="1200">
          <a:solidFill>
            <a:schemeClr val="tx1"/>
          </a:solidFill>
          <a:latin typeface="+mn-lt"/>
          <a:ea typeface="+mn-ea"/>
          <a:cs typeface="+mn-cs"/>
        </a:defRPr>
      </a:lvl6pPr>
      <a:lvl7pPr marL="2414588" indent="-185738" algn="l" defTabSz="742950" rtl="0" eaLnBrk="1" latinLnBrk="0" hangingPunct="1">
        <a:lnSpc>
          <a:spcPct val="90000"/>
        </a:lnSpc>
        <a:spcBef>
          <a:spcPts val="406"/>
        </a:spcBef>
        <a:buFont typeface="Arial" panose="020B0604020202020204" pitchFamily="34" charset="0"/>
        <a:buChar char="•"/>
        <a:defRPr kumimoji="1" sz="1463" kern="1200">
          <a:solidFill>
            <a:schemeClr val="tx1"/>
          </a:solidFill>
          <a:latin typeface="+mn-lt"/>
          <a:ea typeface="+mn-ea"/>
          <a:cs typeface="+mn-cs"/>
        </a:defRPr>
      </a:lvl7pPr>
      <a:lvl8pPr marL="2786063" indent="-185738" algn="l" defTabSz="742950" rtl="0" eaLnBrk="1" latinLnBrk="0" hangingPunct="1">
        <a:lnSpc>
          <a:spcPct val="90000"/>
        </a:lnSpc>
        <a:spcBef>
          <a:spcPts val="406"/>
        </a:spcBef>
        <a:buFont typeface="Arial" panose="020B0604020202020204" pitchFamily="34" charset="0"/>
        <a:buChar char="•"/>
        <a:defRPr kumimoji="1" sz="1463" kern="1200">
          <a:solidFill>
            <a:schemeClr val="tx1"/>
          </a:solidFill>
          <a:latin typeface="+mn-lt"/>
          <a:ea typeface="+mn-ea"/>
          <a:cs typeface="+mn-cs"/>
        </a:defRPr>
      </a:lvl8pPr>
      <a:lvl9pPr marL="3157538" indent="-185738" algn="l" defTabSz="742950" rtl="0" eaLnBrk="1" latinLnBrk="0" hangingPunct="1">
        <a:lnSpc>
          <a:spcPct val="90000"/>
        </a:lnSpc>
        <a:spcBef>
          <a:spcPts val="406"/>
        </a:spcBef>
        <a:buFont typeface="Arial" panose="020B0604020202020204" pitchFamily="34" charset="0"/>
        <a:buChar char="•"/>
        <a:defRPr kumimoji="1" sz="146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742950" rtl="0" eaLnBrk="1" latinLnBrk="0" hangingPunct="1">
        <a:defRPr kumimoji="1" sz="1463" kern="1200">
          <a:solidFill>
            <a:schemeClr val="tx1"/>
          </a:solidFill>
          <a:latin typeface="+mn-lt"/>
          <a:ea typeface="+mn-ea"/>
          <a:cs typeface="+mn-cs"/>
        </a:defRPr>
      </a:lvl1pPr>
      <a:lvl2pPr marL="371475" algn="l" defTabSz="742950" rtl="0" eaLnBrk="1" latinLnBrk="0" hangingPunct="1">
        <a:defRPr kumimoji="1" sz="1463" kern="1200">
          <a:solidFill>
            <a:schemeClr val="tx1"/>
          </a:solidFill>
          <a:latin typeface="+mn-lt"/>
          <a:ea typeface="+mn-ea"/>
          <a:cs typeface="+mn-cs"/>
        </a:defRPr>
      </a:lvl2pPr>
      <a:lvl3pPr marL="742950" algn="l" defTabSz="742950" rtl="0" eaLnBrk="1" latinLnBrk="0" hangingPunct="1">
        <a:defRPr kumimoji="1" sz="1463" kern="1200">
          <a:solidFill>
            <a:schemeClr val="tx1"/>
          </a:solidFill>
          <a:latin typeface="+mn-lt"/>
          <a:ea typeface="+mn-ea"/>
          <a:cs typeface="+mn-cs"/>
        </a:defRPr>
      </a:lvl3pPr>
      <a:lvl4pPr marL="1114425" algn="l" defTabSz="742950" rtl="0" eaLnBrk="1" latinLnBrk="0" hangingPunct="1">
        <a:defRPr kumimoji="1" sz="1463" kern="1200">
          <a:solidFill>
            <a:schemeClr val="tx1"/>
          </a:solidFill>
          <a:latin typeface="+mn-lt"/>
          <a:ea typeface="+mn-ea"/>
          <a:cs typeface="+mn-cs"/>
        </a:defRPr>
      </a:lvl4pPr>
      <a:lvl5pPr marL="1485900" algn="l" defTabSz="742950" rtl="0" eaLnBrk="1" latinLnBrk="0" hangingPunct="1">
        <a:defRPr kumimoji="1" sz="1463" kern="1200">
          <a:solidFill>
            <a:schemeClr val="tx1"/>
          </a:solidFill>
          <a:latin typeface="+mn-lt"/>
          <a:ea typeface="+mn-ea"/>
          <a:cs typeface="+mn-cs"/>
        </a:defRPr>
      </a:lvl5pPr>
      <a:lvl6pPr marL="1857375" algn="l" defTabSz="742950" rtl="0" eaLnBrk="1" latinLnBrk="0" hangingPunct="1">
        <a:defRPr kumimoji="1" sz="1463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algn="l" defTabSz="742950" rtl="0" eaLnBrk="1" latinLnBrk="0" hangingPunct="1">
        <a:defRPr kumimoji="1" sz="1463" kern="1200">
          <a:solidFill>
            <a:schemeClr val="tx1"/>
          </a:solidFill>
          <a:latin typeface="+mn-lt"/>
          <a:ea typeface="+mn-ea"/>
          <a:cs typeface="+mn-cs"/>
        </a:defRPr>
      </a:lvl7pPr>
      <a:lvl8pPr marL="2600325" algn="l" defTabSz="742950" rtl="0" eaLnBrk="1" latinLnBrk="0" hangingPunct="1">
        <a:defRPr kumimoji="1" sz="1463" kern="1200">
          <a:solidFill>
            <a:schemeClr val="tx1"/>
          </a:solidFill>
          <a:latin typeface="+mn-lt"/>
          <a:ea typeface="+mn-ea"/>
          <a:cs typeface="+mn-cs"/>
        </a:defRPr>
      </a:lvl8pPr>
      <a:lvl9pPr marL="2971800" algn="l" defTabSz="742950" rtl="0" eaLnBrk="1" latinLnBrk="0" hangingPunct="1">
        <a:defRPr kumimoji="1" sz="146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テキスト ボックス 7"/>
          <p:cNvSpPr txBox="1"/>
          <p:nvPr/>
        </p:nvSpPr>
        <p:spPr>
          <a:xfrm>
            <a:off x="390173" y="260648"/>
            <a:ext cx="1699504" cy="400110"/>
          </a:xfrm>
          <a:prstGeom prst="rect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wrap="none" rtlCol="0">
            <a:spAutoFit/>
          </a:bodyPr>
          <a:lstStyle/>
          <a:p>
            <a:r>
              <a:rPr lang="en-US" altLang="ja-JP" sz="2000" dirty="0">
                <a:latin typeface="Times New Roman" pitchFamily="18" charset="0"/>
                <a:cs typeface="Times New Roman" pitchFamily="18" charset="0"/>
              </a:rPr>
              <a:t>DFTB_BAND</a:t>
            </a:r>
            <a:endParaRPr lang="ja-JP" altLang="en-US" sz="20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9" name="テキスト ボックス 8"/>
          <p:cNvSpPr txBox="1"/>
          <p:nvPr/>
        </p:nvSpPr>
        <p:spPr>
          <a:xfrm>
            <a:off x="2355255" y="260648"/>
            <a:ext cx="2160901" cy="400110"/>
          </a:xfrm>
          <a:prstGeom prst="rect">
            <a:avLst/>
          </a:prstGeom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en-US" altLang="ja-JP" sz="2000" dirty="0" err="1">
                <a:latin typeface="+mn-ea"/>
                <a:cs typeface="Times New Roman" pitchFamily="18" charset="0"/>
              </a:rPr>
              <a:t>InAs</a:t>
            </a:r>
            <a:r>
              <a:rPr lang="ja-JP" altLang="en-US" sz="2000" dirty="0">
                <a:latin typeface="+mn-ea"/>
                <a:cs typeface="Times New Roman" pitchFamily="18" charset="0"/>
              </a:rPr>
              <a:t>のバンド構造</a:t>
            </a:r>
          </a:p>
        </p:txBody>
      </p:sp>
      <p:sp>
        <p:nvSpPr>
          <p:cNvPr id="14" name="テキスト ボックス 13"/>
          <p:cNvSpPr txBox="1"/>
          <p:nvPr/>
        </p:nvSpPr>
        <p:spPr>
          <a:xfrm>
            <a:off x="4592960" y="994198"/>
            <a:ext cx="1540806" cy="369332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en-US" altLang="ja-JP" dirty="0" err="1"/>
              <a:t>InAs</a:t>
            </a:r>
            <a:r>
              <a:rPr lang="ja-JP" altLang="en-US" dirty="0"/>
              <a:t>の</a:t>
            </a:r>
            <a:r>
              <a:rPr lang="en-US" altLang="ja-JP" dirty="0"/>
              <a:t>(001)</a:t>
            </a:r>
            <a:r>
              <a:rPr lang="ja-JP" altLang="en-US" dirty="0"/>
              <a:t>面</a:t>
            </a:r>
            <a:endParaRPr kumimoji="1" lang="ja-JP" altLang="en-US" dirty="0"/>
          </a:p>
        </p:txBody>
      </p:sp>
      <p:sp>
        <p:nvSpPr>
          <p:cNvPr id="15" name="テキスト ボックス 14"/>
          <p:cNvSpPr txBox="1"/>
          <p:nvPr/>
        </p:nvSpPr>
        <p:spPr>
          <a:xfrm>
            <a:off x="4592960" y="1556792"/>
            <a:ext cx="3384377" cy="2031325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ja-JP" altLang="en-US" dirty="0"/>
              <a:t>空間群：</a:t>
            </a:r>
            <a:r>
              <a:rPr lang="en-US" altLang="ja-JP" dirty="0"/>
              <a:t>216</a:t>
            </a:r>
          </a:p>
          <a:p>
            <a:r>
              <a:rPr lang="ja-JP" altLang="en-US" dirty="0"/>
              <a:t>格子定数</a:t>
            </a:r>
            <a:endParaRPr lang="en-US" altLang="ja-JP" dirty="0"/>
          </a:p>
          <a:p>
            <a:r>
              <a:rPr lang="ja-JP" altLang="en-US" dirty="0"/>
              <a:t>長さ：</a:t>
            </a:r>
            <a:r>
              <a:rPr lang="en-US" altLang="ja-JP" dirty="0"/>
              <a:t>a=b=c=6.162046[</a:t>
            </a:r>
            <a:r>
              <a:rPr lang="en-US" altLang="ja-JP" dirty="0" err="1"/>
              <a:t>ang</a:t>
            </a:r>
            <a:r>
              <a:rPr lang="en-US" altLang="ja-JP" dirty="0"/>
              <a:t>]</a:t>
            </a:r>
          </a:p>
          <a:p>
            <a:r>
              <a:rPr kumimoji="1" lang="ja-JP" altLang="en-US" dirty="0"/>
              <a:t>角度：</a:t>
            </a:r>
            <a:r>
              <a:rPr kumimoji="1" lang="en-US" altLang="ja-JP" dirty="0"/>
              <a:t>α=β=γ=90[</a:t>
            </a:r>
            <a:r>
              <a:rPr kumimoji="1" lang="en-US" altLang="ja-JP" dirty="0" err="1"/>
              <a:t>deg</a:t>
            </a:r>
            <a:r>
              <a:rPr kumimoji="1" lang="en-US" altLang="ja-JP" dirty="0"/>
              <a:t>]</a:t>
            </a:r>
          </a:p>
          <a:p>
            <a:r>
              <a:rPr lang="ja-JP" altLang="en-US" dirty="0"/>
              <a:t>原子の位置：</a:t>
            </a:r>
            <a:endParaRPr kumimoji="1" lang="en-US" altLang="ja-JP" dirty="0"/>
          </a:p>
          <a:p>
            <a:r>
              <a:rPr lang="en-US" altLang="ja-JP" dirty="0"/>
              <a:t>As: (0.0, 0.0, 0.0)</a:t>
            </a:r>
          </a:p>
          <a:p>
            <a:r>
              <a:rPr kumimoji="1" lang="en-US" altLang="ja-JP" dirty="0"/>
              <a:t>In: (0.25, 0.25, 0.25)</a:t>
            </a:r>
            <a:endParaRPr kumimoji="1" lang="ja-JP" altLang="en-US" dirty="0"/>
          </a:p>
        </p:txBody>
      </p:sp>
      <p:pic>
        <p:nvPicPr>
          <p:cNvPr id="4" name="図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0173" y="980728"/>
            <a:ext cx="4000000" cy="4190476"/>
          </a:xfrm>
          <a:prstGeom prst="rect">
            <a:avLst/>
          </a:prstGeom>
        </p:spPr>
      </p:pic>
      <p:cxnSp>
        <p:nvCxnSpPr>
          <p:cNvPr id="6" name="直線矢印コネクタ 5"/>
          <p:cNvCxnSpPr/>
          <p:nvPr/>
        </p:nvCxnSpPr>
        <p:spPr>
          <a:xfrm flipH="1" flipV="1">
            <a:off x="2792760" y="4653136"/>
            <a:ext cx="504055" cy="216024"/>
          </a:xfrm>
          <a:prstGeom prst="straightConnector1">
            <a:avLst/>
          </a:prstGeom>
          <a:ln w="38100">
            <a:solidFill>
              <a:srgbClr val="FFFF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テキスト ボックス 10"/>
          <p:cNvSpPr txBox="1"/>
          <p:nvPr/>
        </p:nvSpPr>
        <p:spPr>
          <a:xfrm>
            <a:off x="3280250" y="4684494"/>
            <a:ext cx="40748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dirty="0">
                <a:solidFill>
                  <a:srgbClr val="FFFF00"/>
                </a:solidFill>
              </a:rPr>
              <a:t>As</a:t>
            </a:r>
            <a:endParaRPr kumimoji="1" lang="ja-JP" altLang="en-US" dirty="0">
              <a:solidFill>
                <a:srgbClr val="FFFF00"/>
              </a:solidFill>
            </a:endParaRPr>
          </a:p>
        </p:txBody>
      </p:sp>
      <p:cxnSp>
        <p:nvCxnSpPr>
          <p:cNvPr id="16" name="直線矢印コネクタ 15"/>
          <p:cNvCxnSpPr/>
          <p:nvPr/>
        </p:nvCxnSpPr>
        <p:spPr>
          <a:xfrm flipH="1" flipV="1">
            <a:off x="3435706" y="3815143"/>
            <a:ext cx="504055" cy="216024"/>
          </a:xfrm>
          <a:prstGeom prst="straightConnector1">
            <a:avLst/>
          </a:prstGeom>
          <a:ln w="38100">
            <a:solidFill>
              <a:srgbClr val="FFFF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テキスト ボックス 16"/>
          <p:cNvSpPr txBox="1"/>
          <p:nvPr/>
        </p:nvSpPr>
        <p:spPr>
          <a:xfrm>
            <a:off x="3896003" y="3846501"/>
            <a:ext cx="36420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dirty="0">
                <a:solidFill>
                  <a:srgbClr val="FFFF00"/>
                </a:solidFill>
              </a:rPr>
              <a:t>In</a:t>
            </a:r>
            <a:endParaRPr kumimoji="1" lang="ja-JP" altLang="en-US" dirty="0">
              <a:solidFill>
                <a:srgbClr val="FFFF00"/>
              </a:solidFill>
            </a:endParaRPr>
          </a:p>
        </p:txBody>
      </p:sp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70D11BE9-C655-4906-B683-42A37190BC84}"/>
              </a:ext>
            </a:extLst>
          </p:cNvPr>
          <p:cNvSpPr txBox="1"/>
          <p:nvPr/>
        </p:nvSpPr>
        <p:spPr>
          <a:xfrm>
            <a:off x="4588224" y="3781379"/>
            <a:ext cx="1807482" cy="369332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rtlCol="0">
            <a:spAutoFit/>
          </a:bodyPr>
          <a:lstStyle/>
          <a:p>
            <a:r>
              <a:rPr kumimoji="1" lang="en-US" altLang="ja-JP" dirty="0" err="1"/>
              <a:t>Lattice_type</a:t>
            </a:r>
            <a:r>
              <a:rPr kumimoji="1" lang="en-US" altLang="ja-JP" dirty="0"/>
              <a:t>: FCC</a:t>
            </a:r>
            <a:endParaRPr kumimoji="1" lang="ja-JP" altLang="en-US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図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4488" y="1412776"/>
            <a:ext cx="5051428" cy="2996191"/>
          </a:xfrm>
          <a:prstGeom prst="rect">
            <a:avLst/>
          </a:prstGeom>
        </p:spPr>
      </p:pic>
      <p:sp>
        <p:nvSpPr>
          <p:cNvPr id="6" name="テキスト ボックス 5"/>
          <p:cNvSpPr txBox="1"/>
          <p:nvPr/>
        </p:nvSpPr>
        <p:spPr>
          <a:xfrm>
            <a:off x="344488" y="1043444"/>
            <a:ext cx="1872629" cy="369332"/>
          </a:xfrm>
          <a:prstGeom prst="rect">
            <a:avLst/>
          </a:prstGeom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wrap="none" rtlCol="0">
            <a:spAutoFit/>
          </a:bodyPr>
          <a:lstStyle/>
          <a:p>
            <a:r>
              <a:rPr kumimoji="1" lang="en-US" altLang="ja-JP" dirty="0" err="1"/>
              <a:t>InAs</a:t>
            </a:r>
            <a:r>
              <a:rPr kumimoji="1" lang="ja-JP" altLang="en-US" dirty="0"/>
              <a:t>のバンド構造</a:t>
            </a:r>
          </a:p>
        </p:txBody>
      </p:sp>
      <p:pic>
        <p:nvPicPr>
          <p:cNvPr id="2" name="図 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57057" y="1412776"/>
            <a:ext cx="3972857" cy="3120000"/>
          </a:xfrm>
          <a:prstGeom prst="rect">
            <a:avLst/>
          </a:prstGeom>
        </p:spPr>
      </p:pic>
      <p:sp>
        <p:nvSpPr>
          <p:cNvPr id="5" name="テキスト ボックス 4"/>
          <p:cNvSpPr txBox="1"/>
          <p:nvPr/>
        </p:nvSpPr>
        <p:spPr>
          <a:xfrm>
            <a:off x="344488" y="4530375"/>
            <a:ext cx="3020379" cy="369332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rtlCol="0">
            <a:spAutoFit/>
          </a:bodyPr>
          <a:lstStyle/>
          <a:p>
            <a:r>
              <a:rPr kumimoji="1" lang="en-US" altLang="ja-JP" dirty="0"/>
              <a:t>DFTB</a:t>
            </a:r>
            <a:r>
              <a:rPr kumimoji="1" lang="ja-JP" altLang="en-US" dirty="0"/>
              <a:t>で求められたバンド構造</a:t>
            </a:r>
          </a:p>
        </p:txBody>
      </p:sp>
      <p:sp>
        <p:nvSpPr>
          <p:cNvPr id="8" name="テキスト ボックス 7"/>
          <p:cNvSpPr txBox="1"/>
          <p:nvPr/>
        </p:nvSpPr>
        <p:spPr>
          <a:xfrm>
            <a:off x="5457057" y="4532776"/>
            <a:ext cx="3972857" cy="923330"/>
          </a:xfrm>
          <a:prstGeom prst="rect">
            <a:avLst/>
          </a:prstGeom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kumimoji="1" lang="en-US" altLang="ja-JP" dirty="0"/>
              <a:t>AFLOW</a:t>
            </a:r>
            <a:r>
              <a:rPr kumimoji="1" lang="ja-JP" altLang="en-US" dirty="0"/>
              <a:t>で求められているバンド構造</a:t>
            </a:r>
            <a:endParaRPr kumimoji="1" lang="en-US" altLang="ja-JP" dirty="0"/>
          </a:p>
          <a:p>
            <a:r>
              <a:rPr lang="en-US" altLang="ja-JP" dirty="0"/>
              <a:t>(http://aflowlib.org/material.php?id=aflow:2ec55477d4d91ba6)</a:t>
            </a:r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201909834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図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6496" y="792849"/>
            <a:ext cx="5051428" cy="2996191"/>
          </a:xfrm>
          <a:prstGeom prst="rect">
            <a:avLst/>
          </a:prstGeom>
        </p:spPr>
      </p:pic>
      <p:sp>
        <p:nvSpPr>
          <p:cNvPr id="14" name="テキスト ボックス 13"/>
          <p:cNvSpPr txBox="1"/>
          <p:nvPr/>
        </p:nvSpPr>
        <p:spPr>
          <a:xfrm>
            <a:off x="416496" y="332656"/>
            <a:ext cx="1741182" cy="369332"/>
          </a:xfrm>
          <a:prstGeom prst="rect">
            <a:avLst/>
          </a:prstGeom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wrap="none" rtlCol="0">
            <a:spAutoFit/>
          </a:bodyPr>
          <a:lstStyle/>
          <a:p>
            <a:r>
              <a:rPr kumimoji="1" lang="en-US" altLang="ja-JP" dirty="0" err="1"/>
              <a:t>InAs</a:t>
            </a:r>
            <a:r>
              <a:rPr kumimoji="1" lang="ja-JP" altLang="en-US" dirty="0"/>
              <a:t>の状態密度</a:t>
            </a:r>
            <a:endParaRPr kumimoji="1" lang="en-US" altLang="ja-JP" dirty="0"/>
          </a:p>
        </p:txBody>
      </p:sp>
      <p:sp>
        <p:nvSpPr>
          <p:cNvPr id="7" name="テキスト ボックス 6"/>
          <p:cNvSpPr txBox="1"/>
          <p:nvPr/>
        </p:nvSpPr>
        <p:spPr>
          <a:xfrm>
            <a:off x="5467924" y="792849"/>
            <a:ext cx="2888932" cy="646331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rtlCol="0">
            <a:spAutoFit/>
          </a:bodyPr>
          <a:lstStyle/>
          <a:p>
            <a:r>
              <a:rPr kumimoji="1" lang="en-US" altLang="ja-JP" dirty="0"/>
              <a:t>DFTB</a:t>
            </a:r>
            <a:r>
              <a:rPr kumimoji="1" lang="ja-JP" altLang="en-US" dirty="0"/>
              <a:t>で求められた状態密度</a:t>
            </a:r>
            <a:endParaRPr kumimoji="1" lang="en-US" altLang="ja-JP" dirty="0"/>
          </a:p>
          <a:p>
            <a:r>
              <a:rPr lang="ja-JP" altLang="en-US" dirty="0"/>
              <a:t>バンド・ギャップ　</a:t>
            </a:r>
            <a:r>
              <a:rPr lang="en-US" altLang="ja-JP" dirty="0"/>
              <a:t>0.552[eV]</a:t>
            </a:r>
            <a:endParaRPr kumimoji="1" lang="ja-JP" altLang="en-US" dirty="0"/>
          </a:p>
        </p:txBody>
      </p:sp>
      <p:sp>
        <p:nvSpPr>
          <p:cNvPr id="8" name="テキスト ボックス 7"/>
          <p:cNvSpPr txBox="1"/>
          <p:nvPr/>
        </p:nvSpPr>
        <p:spPr>
          <a:xfrm>
            <a:off x="5276496" y="3879901"/>
            <a:ext cx="3877564" cy="1200329"/>
          </a:xfrm>
          <a:prstGeom prst="rect">
            <a:avLst/>
          </a:prstGeom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en-US" altLang="ja-JP" dirty="0"/>
              <a:t>AFLOW</a:t>
            </a:r>
            <a:r>
              <a:rPr kumimoji="1" lang="ja-JP" altLang="en-US" dirty="0"/>
              <a:t>で求められ</a:t>
            </a:r>
            <a:r>
              <a:rPr lang="ja-JP" altLang="en-US" dirty="0"/>
              <a:t>ている</a:t>
            </a:r>
            <a:r>
              <a:rPr kumimoji="1" lang="ja-JP" altLang="en-US" dirty="0"/>
              <a:t>状態密度</a:t>
            </a:r>
            <a:endParaRPr kumimoji="1" lang="en-US" altLang="ja-JP" dirty="0"/>
          </a:p>
          <a:p>
            <a:r>
              <a:rPr lang="en-US" altLang="ja-JP" dirty="0"/>
              <a:t>(http://aflowlib.org/material.php?id=aflow:2ec55477d4d91ba6)</a:t>
            </a:r>
            <a:endParaRPr lang="ja-JP" altLang="en-US" dirty="0"/>
          </a:p>
          <a:p>
            <a:r>
              <a:rPr lang="ja-JP" altLang="en-US" dirty="0"/>
              <a:t>バンド・ギャップ　</a:t>
            </a:r>
            <a:r>
              <a:rPr lang="en-US" altLang="ja-JP" dirty="0"/>
              <a:t>0.0[eV]</a:t>
            </a:r>
            <a:endParaRPr kumimoji="1" lang="ja-JP" altLang="en-US" dirty="0"/>
          </a:p>
        </p:txBody>
      </p:sp>
      <p:pic>
        <p:nvPicPr>
          <p:cNvPr id="9" name="図 8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6496" y="3879901"/>
            <a:ext cx="4860000" cy="2466666"/>
          </a:xfrm>
          <a:prstGeom prst="rect">
            <a:avLst/>
          </a:prstGeom>
        </p:spPr>
      </p:pic>
      <p:sp>
        <p:nvSpPr>
          <p:cNvPr id="10" name="テキスト ボックス 9"/>
          <p:cNvSpPr txBox="1"/>
          <p:nvPr/>
        </p:nvSpPr>
        <p:spPr>
          <a:xfrm>
            <a:off x="5467924" y="1530041"/>
            <a:ext cx="3280065" cy="369332"/>
          </a:xfrm>
          <a:prstGeom prst="rect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wrap="none" rtlCol="0">
            <a:spAutoFit/>
          </a:bodyPr>
          <a:lstStyle/>
          <a:p>
            <a:r>
              <a:rPr kumimoji="1" lang="ja-JP" altLang="en-US" dirty="0"/>
              <a:t>バンド・ギャップ観測値：</a:t>
            </a:r>
            <a:r>
              <a:rPr kumimoji="1" lang="en-US" altLang="ja-JP" dirty="0"/>
              <a:t>0.36[eV]</a:t>
            </a:r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103290394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1381</TotalTime>
  <Words>160</Words>
  <Application>Microsoft Office PowerPoint</Application>
  <PresentationFormat>A4 210 x 297 mm</PresentationFormat>
  <Paragraphs>28</Paragraphs>
  <Slides>3</Slides>
  <Notes>3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6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3</vt:i4>
      </vt:variant>
    </vt:vector>
  </HeadingPairs>
  <TitlesOfParts>
    <vt:vector size="10" baseType="lpstr">
      <vt:lpstr>ＭＳ Ｐゴシック</vt:lpstr>
      <vt:lpstr>游ゴシック</vt:lpstr>
      <vt:lpstr>Arial</vt:lpstr>
      <vt:lpstr>Calibri</vt:lpstr>
      <vt:lpstr>Calibri Light</vt:lpstr>
      <vt:lpstr>Times New Roman</vt:lpstr>
      <vt:lpstr>Office テーマ</vt:lpstr>
      <vt:lpstr>PowerPoint プレゼンテーション</vt:lpstr>
      <vt:lpstr>PowerPoint プレゼンテーション</vt:lpstr>
      <vt:lpstr>PowerPoint プレゼンテーション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連続弾性体シミュレータによる 周波数シフトAFM像計算</dc:title>
  <dc:creator>Hiroo Azuma</dc:creator>
  <cp:lastModifiedBy>Hiroo Azuma</cp:lastModifiedBy>
  <cp:revision>123</cp:revision>
  <dcterms:created xsi:type="dcterms:W3CDTF">2014-07-24T00:39:12Z</dcterms:created>
  <dcterms:modified xsi:type="dcterms:W3CDTF">2018-04-03T01:38:11Z</dcterms:modified>
</cp:coreProperties>
</file>