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4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DFTB_FreqShift_Organic_001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3875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8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image" Target="../media/image6.jpe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</a:t>
            </a:r>
            <a:r>
              <a:rPr lang="ja-JP" altLang="en-US" dirty="0" smtClean="0"/>
              <a:t>ペンタセン分子の</a:t>
            </a:r>
            <a:r>
              <a:rPr lang="en-US" altLang="ja-JP" dirty="0" smtClean="0"/>
              <a:t>AFM, STM</a:t>
            </a:r>
            <a:r>
              <a:rPr lang="ja-JP" altLang="en-US" dirty="0" smtClean="0"/>
              <a:t>観察とシミュレーション</a:t>
            </a:r>
          </a:p>
        </p:txBody>
      </p:sp>
      <p:pic>
        <p:nvPicPr>
          <p:cNvPr id="226307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692150"/>
            <a:ext cx="1039812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6308" name="オブジェクト 5"/>
          <p:cNvGraphicFramePr>
            <a:graphicFrameLocks noChangeAspect="1"/>
          </p:cNvGraphicFramePr>
          <p:nvPr/>
        </p:nvGraphicFramePr>
        <p:xfrm>
          <a:off x="8121650" y="765175"/>
          <a:ext cx="51752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90" name="数式" r:id="rId5" imgW="431613" imgH="228501" progId="Equation.3">
                  <p:embed/>
                </p:oleObj>
              </mc:Choice>
              <mc:Fallback>
                <p:oleObj name="数式" r:id="rId5" imgW="431613" imgH="228501" progId="Equation.3">
                  <p:embed/>
                  <p:pic>
                    <p:nvPicPr>
                      <p:cNvPr id="0" name="オブジェクト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1650" y="765175"/>
                        <a:ext cx="517525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09" name="テキスト ボックス 6"/>
          <p:cNvSpPr txBox="1">
            <a:spLocks noChangeArrowheads="1"/>
          </p:cNvSpPr>
          <p:nvPr/>
        </p:nvSpPr>
        <p:spPr bwMode="auto">
          <a:xfrm>
            <a:off x="8093075" y="1052513"/>
            <a:ext cx="16843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AFM, KPFM</a:t>
            </a:r>
            <a:r>
              <a:rPr lang="ja-JP" altLang="en-US" sz="1400"/>
              <a:t>用探針</a:t>
            </a:r>
          </a:p>
        </p:txBody>
      </p:sp>
      <p:pic>
        <p:nvPicPr>
          <p:cNvPr id="226310" name="図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1628775"/>
            <a:ext cx="1039812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6311" name="オブジェクト 25"/>
          <p:cNvGraphicFramePr>
            <a:graphicFrameLocks noChangeAspect="1"/>
          </p:cNvGraphicFramePr>
          <p:nvPr/>
        </p:nvGraphicFramePr>
        <p:xfrm>
          <a:off x="8121650" y="1858963"/>
          <a:ext cx="471488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91" name="数式" r:id="rId8" imgW="393529" imgH="228501" progId="Equation.3">
                  <p:embed/>
                </p:oleObj>
              </mc:Choice>
              <mc:Fallback>
                <p:oleObj name="数式" r:id="rId8" imgW="393529" imgH="228501" progId="Equation.3">
                  <p:embed/>
                  <p:pic>
                    <p:nvPicPr>
                      <p:cNvPr id="0" name="オブジェクト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1650" y="1858963"/>
                        <a:ext cx="471488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12" name="テキスト ボックス 26"/>
          <p:cNvSpPr txBox="1">
            <a:spLocks noChangeArrowheads="1"/>
          </p:cNvSpPr>
          <p:nvPr/>
        </p:nvSpPr>
        <p:spPr bwMode="auto">
          <a:xfrm>
            <a:off x="8093075" y="2133600"/>
            <a:ext cx="109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STM</a:t>
            </a:r>
            <a:r>
              <a:rPr lang="ja-JP" altLang="en-US" sz="1400"/>
              <a:t>用探針</a:t>
            </a:r>
          </a:p>
        </p:txBody>
      </p:sp>
      <p:pic>
        <p:nvPicPr>
          <p:cNvPr id="226313" name="図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13" y="620713"/>
            <a:ext cx="399415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314" name="テキスト ボックス 2"/>
          <p:cNvSpPr txBox="1">
            <a:spLocks noChangeArrowheads="1"/>
          </p:cNvSpPr>
          <p:nvPr/>
        </p:nvSpPr>
        <p:spPr bwMode="auto">
          <a:xfrm>
            <a:off x="3873500" y="2205038"/>
            <a:ext cx="1177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ペンタセン</a:t>
            </a:r>
          </a:p>
        </p:txBody>
      </p:sp>
      <p:sp>
        <p:nvSpPr>
          <p:cNvPr id="226315" name="テキスト ボックス 14"/>
          <p:cNvSpPr txBox="1">
            <a:spLocks noChangeArrowheads="1"/>
          </p:cNvSpPr>
          <p:nvPr/>
        </p:nvSpPr>
        <p:spPr bwMode="auto">
          <a:xfrm>
            <a:off x="200025" y="692150"/>
            <a:ext cx="2230438" cy="73977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 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10 </a:t>
            </a:r>
            <a:r>
              <a:rPr lang="en-US" altLang="ja-JP" sz="1400">
                <a:latin typeface="Calibri" panose="020F0502020204030204" pitchFamily="34" charset="0"/>
              </a:rPr>
              <a:t>(AFM, KPFM</a:t>
            </a:r>
            <a:r>
              <a:rPr lang="ja-JP" altLang="en-US" sz="1400">
                <a:latin typeface="Calibri" panose="020F0502020204030204" pitchFamily="34" charset="0"/>
              </a:rPr>
              <a:t>用</a:t>
            </a:r>
            <a:r>
              <a:rPr lang="en-US" altLang="ja-JP" sz="1400">
                <a:latin typeface="Calibri" panose="020F0502020204030204" pitchFamily="34" charset="0"/>
              </a:rPr>
              <a:t>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　　　　または </a:t>
            </a:r>
            <a:r>
              <a:rPr lang="en-US" altLang="ja-JP" sz="1400">
                <a:latin typeface="Calibri" panose="020F0502020204030204" pitchFamily="34" charset="0"/>
              </a:rPr>
              <a:t>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9</a:t>
            </a:r>
            <a:r>
              <a:rPr lang="en-US" altLang="ja-JP" sz="1400">
                <a:latin typeface="Calibri" panose="020F0502020204030204" pitchFamily="34" charset="0"/>
              </a:rPr>
              <a:t> (STM</a:t>
            </a:r>
            <a:r>
              <a:rPr lang="ja-JP" altLang="en-US" sz="1400">
                <a:latin typeface="Calibri" panose="020F0502020204030204" pitchFamily="34" charset="0"/>
              </a:rPr>
              <a:t>用</a:t>
            </a:r>
            <a:r>
              <a:rPr lang="en-US" altLang="ja-JP" sz="1400">
                <a:latin typeface="Calibri" panose="020F0502020204030204" pitchFamily="34" charset="0"/>
              </a:rPr>
              <a:t>)</a:t>
            </a:r>
            <a:endParaRPr lang="en-US" altLang="ja-JP" sz="1400" baseline="-250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</a:t>
            </a:r>
            <a:r>
              <a:rPr lang="en-US" altLang="ja-JP" sz="1400">
                <a:latin typeface="Calibri" panose="020F0502020204030204" pitchFamily="34" charset="0"/>
              </a:rPr>
              <a:t>: </a:t>
            </a:r>
            <a:r>
              <a:rPr lang="ja-JP" altLang="en-US" sz="1400">
                <a:latin typeface="Calibri" panose="020F0502020204030204" pitchFamily="34" charset="0"/>
              </a:rPr>
              <a:t>ペンタセン分子</a:t>
            </a:r>
          </a:p>
        </p:txBody>
      </p:sp>
      <p:pic>
        <p:nvPicPr>
          <p:cNvPr id="226316" name="図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9" t="31728" r="11267" b="31824"/>
          <a:stretch>
            <a:fillRect/>
          </a:stretch>
        </p:blipFill>
        <p:spPr bwMode="auto">
          <a:xfrm>
            <a:off x="1711325" y="5084763"/>
            <a:ext cx="24511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7" name="図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2" t="31424" r="9946" b="31961"/>
          <a:stretch>
            <a:fillRect/>
          </a:stretch>
        </p:blipFill>
        <p:spPr bwMode="auto">
          <a:xfrm>
            <a:off x="4354513" y="5084763"/>
            <a:ext cx="24765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8" name="図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9" t="31728" r="11267" b="31824"/>
          <a:stretch>
            <a:fillRect/>
          </a:stretch>
        </p:blipFill>
        <p:spPr bwMode="auto">
          <a:xfrm>
            <a:off x="7042150" y="5084763"/>
            <a:ext cx="24479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9" name="図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88" y="2708275"/>
            <a:ext cx="262096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20" name="図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2852738"/>
            <a:ext cx="19510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21" name="図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2803525"/>
            <a:ext cx="20955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322" name="テキスト ボックス 11"/>
          <p:cNvSpPr txBox="1">
            <a:spLocks noChangeArrowheads="1"/>
          </p:cNvSpPr>
          <p:nvPr/>
        </p:nvSpPr>
        <p:spPr bwMode="auto">
          <a:xfrm>
            <a:off x="2427288" y="4122738"/>
            <a:ext cx="11604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STM HOMO</a:t>
            </a:r>
            <a:endParaRPr lang="ja-JP" altLang="en-US" sz="1400"/>
          </a:p>
        </p:txBody>
      </p:sp>
      <p:sp>
        <p:nvSpPr>
          <p:cNvPr id="226323" name="テキスト ボックス 12"/>
          <p:cNvSpPr txBox="1">
            <a:spLocks noChangeArrowheads="1"/>
          </p:cNvSpPr>
          <p:nvPr/>
        </p:nvSpPr>
        <p:spPr bwMode="auto">
          <a:xfrm>
            <a:off x="1749425" y="4365625"/>
            <a:ext cx="25431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Phys. Rev. Lett. 94, 026803 (2005)</a:t>
            </a:r>
            <a:endParaRPr lang="ja-JP" altLang="en-US" sz="1200"/>
          </a:p>
        </p:txBody>
      </p:sp>
      <p:sp>
        <p:nvSpPr>
          <p:cNvPr id="226324" name="テキスト ボックス 23"/>
          <p:cNvSpPr txBox="1">
            <a:spLocks noChangeArrowheads="1"/>
          </p:cNvSpPr>
          <p:nvPr/>
        </p:nvSpPr>
        <p:spPr bwMode="auto">
          <a:xfrm>
            <a:off x="5038725" y="4127500"/>
            <a:ext cx="1120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STM LUMO</a:t>
            </a:r>
            <a:endParaRPr lang="ja-JP" altLang="en-US" sz="1400"/>
          </a:p>
        </p:txBody>
      </p:sp>
      <p:sp>
        <p:nvSpPr>
          <p:cNvPr id="226325" name="テキスト ボックス 24"/>
          <p:cNvSpPr txBox="1">
            <a:spLocks noChangeArrowheads="1"/>
          </p:cNvSpPr>
          <p:nvPr/>
        </p:nvSpPr>
        <p:spPr bwMode="auto">
          <a:xfrm>
            <a:off x="5454650" y="4365625"/>
            <a:ext cx="488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/>
              <a:t>同左</a:t>
            </a:r>
          </a:p>
        </p:txBody>
      </p:sp>
      <p:sp>
        <p:nvSpPr>
          <p:cNvPr id="226326" name="テキスト ボックス 25"/>
          <p:cNvSpPr txBox="1">
            <a:spLocks noChangeArrowheads="1"/>
          </p:cNvSpPr>
          <p:nvPr/>
        </p:nvSpPr>
        <p:spPr bwMode="auto">
          <a:xfrm>
            <a:off x="7848600" y="4127500"/>
            <a:ext cx="874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NC-AFM</a:t>
            </a:r>
            <a:endParaRPr lang="ja-JP" altLang="en-US" sz="1400"/>
          </a:p>
        </p:txBody>
      </p:sp>
      <p:sp>
        <p:nvSpPr>
          <p:cNvPr id="226327" name="テキスト ボックス 26"/>
          <p:cNvSpPr txBox="1">
            <a:spLocks noChangeArrowheads="1"/>
          </p:cNvSpPr>
          <p:nvPr/>
        </p:nvSpPr>
        <p:spPr bwMode="auto">
          <a:xfrm>
            <a:off x="7154863" y="4365625"/>
            <a:ext cx="2343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Science 325, 1110–1114 (2009)</a:t>
            </a:r>
            <a:endParaRPr lang="ja-JP" altLang="en-US" sz="1200"/>
          </a:p>
        </p:txBody>
      </p:sp>
      <p:sp>
        <p:nvSpPr>
          <p:cNvPr id="226328" name="テキスト ボックス 13"/>
          <p:cNvSpPr txBox="1">
            <a:spLocks noChangeArrowheads="1"/>
          </p:cNvSpPr>
          <p:nvPr/>
        </p:nvSpPr>
        <p:spPr bwMode="auto">
          <a:xfrm>
            <a:off x="1857375" y="6237288"/>
            <a:ext cx="218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STM </a:t>
            </a:r>
            <a:r>
              <a:rPr lang="ja-JP" altLang="en-US" sz="1200"/>
              <a:t>探針</a:t>
            </a:r>
            <a:r>
              <a:rPr lang="en-US" altLang="ja-JP" sz="1200"/>
              <a:t>-</a:t>
            </a:r>
            <a:r>
              <a:rPr lang="ja-JP" altLang="en-US" sz="1200"/>
              <a:t>試料間の距離</a:t>
            </a:r>
            <a:r>
              <a:rPr lang="en-US" altLang="ja-JP" sz="1200"/>
              <a:t>4.0Å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/>
              <a:t>探針のバイアス</a:t>
            </a:r>
            <a:r>
              <a:rPr lang="en-US" altLang="ja-JP" sz="1200"/>
              <a:t>+1.0V</a:t>
            </a:r>
            <a:endParaRPr lang="ja-JP" altLang="en-US" sz="1200"/>
          </a:p>
        </p:txBody>
      </p:sp>
      <p:sp>
        <p:nvSpPr>
          <p:cNvPr id="226329" name="テキスト ボックス 28"/>
          <p:cNvSpPr txBox="1">
            <a:spLocks noChangeArrowheads="1"/>
          </p:cNvSpPr>
          <p:nvPr/>
        </p:nvSpPr>
        <p:spPr bwMode="auto">
          <a:xfrm>
            <a:off x="4521200" y="6237288"/>
            <a:ext cx="218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STM </a:t>
            </a:r>
            <a:r>
              <a:rPr lang="ja-JP" altLang="en-US" sz="1200"/>
              <a:t>探針</a:t>
            </a:r>
            <a:r>
              <a:rPr lang="en-US" altLang="ja-JP" sz="1200"/>
              <a:t>-</a:t>
            </a:r>
            <a:r>
              <a:rPr lang="ja-JP" altLang="en-US" sz="1200"/>
              <a:t>試料間の距離</a:t>
            </a:r>
            <a:r>
              <a:rPr lang="en-US" altLang="ja-JP" sz="1200"/>
              <a:t>4.0Å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/>
              <a:t>探針のバイアス</a:t>
            </a:r>
            <a:r>
              <a:rPr lang="en-US" altLang="ja-JP" sz="1200"/>
              <a:t>-1.0V</a:t>
            </a:r>
            <a:endParaRPr lang="ja-JP" altLang="en-US" sz="1200"/>
          </a:p>
        </p:txBody>
      </p:sp>
      <p:sp>
        <p:nvSpPr>
          <p:cNvPr id="226330" name="テキスト ボックス 29"/>
          <p:cNvSpPr txBox="1">
            <a:spLocks noChangeArrowheads="1"/>
          </p:cNvSpPr>
          <p:nvPr/>
        </p:nvSpPr>
        <p:spPr bwMode="auto">
          <a:xfrm>
            <a:off x="7185025" y="6237288"/>
            <a:ext cx="21828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AFM </a:t>
            </a:r>
            <a:r>
              <a:rPr lang="ja-JP" altLang="en-US" sz="1200"/>
              <a:t>探針</a:t>
            </a:r>
            <a:r>
              <a:rPr lang="en-US" altLang="ja-JP" sz="1200"/>
              <a:t>-</a:t>
            </a:r>
            <a:r>
              <a:rPr lang="ja-JP" altLang="en-US" sz="1200"/>
              <a:t>試料間の距離</a:t>
            </a:r>
            <a:r>
              <a:rPr lang="en-US" altLang="ja-JP" sz="1200"/>
              <a:t>4.0Å</a:t>
            </a:r>
            <a:endParaRPr lang="ja-JP" altLang="en-US" sz="1200"/>
          </a:p>
        </p:txBody>
      </p:sp>
      <p:sp>
        <p:nvSpPr>
          <p:cNvPr id="226331" name="テキスト ボックス 14"/>
          <p:cNvSpPr txBox="1">
            <a:spLocks noChangeArrowheads="1"/>
          </p:cNvSpPr>
          <p:nvPr/>
        </p:nvSpPr>
        <p:spPr bwMode="auto">
          <a:xfrm>
            <a:off x="273050" y="2779713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C00000"/>
                </a:solidFill>
              </a:rPr>
              <a:t>実測画像</a:t>
            </a:r>
          </a:p>
        </p:txBody>
      </p:sp>
      <p:sp>
        <p:nvSpPr>
          <p:cNvPr id="226332" name="テキスト ボックス 31"/>
          <p:cNvSpPr txBox="1">
            <a:spLocks noChangeArrowheads="1"/>
          </p:cNvSpPr>
          <p:nvPr/>
        </p:nvSpPr>
        <p:spPr bwMode="auto">
          <a:xfrm>
            <a:off x="55563" y="5300663"/>
            <a:ext cx="16875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C00000"/>
                </a:solidFill>
              </a:rPr>
              <a:t>シミュレーション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C00000"/>
                </a:solidFill>
              </a:rPr>
              <a:t>結果</a:t>
            </a:r>
          </a:p>
        </p:txBody>
      </p:sp>
      <p:sp>
        <p:nvSpPr>
          <p:cNvPr id="226333" name="Text Box 24"/>
          <p:cNvSpPr txBox="1">
            <a:spLocks noChangeArrowheads="1"/>
          </p:cNvSpPr>
          <p:nvPr/>
        </p:nvSpPr>
        <p:spPr bwMode="auto">
          <a:xfrm>
            <a:off x="344488" y="4868863"/>
            <a:ext cx="7810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DFTB</a:t>
            </a:r>
          </a:p>
        </p:txBody>
      </p:sp>
      <p:sp>
        <p:nvSpPr>
          <p:cNvPr id="226334" name="Line 30"/>
          <p:cNvSpPr>
            <a:spLocks noChangeShapeType="1"/>
          </p:cNvSpPr>
          <p:nvPr/>
        </p:nvSpPr>
        <p:spPr bwMode="auto">
          <a:xfrm>
            <a:off x="273050" y="2657475"/>
            <a:ext cx="9432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226335" name="Line 31"/>
          <p:cNvSpPr>
            <a:spLocks noChangeShapeType="1"/>
          </p:cNvSpPr>
          <p:nvPr/>
        </p:nvSpPr>
        <p:spPr bwMode="auto">
          <a:xfrm>
            <a:off x="273050" y="4652963"/>
            <a:ext cx="9432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98</Words>
  <Application>Microsoft Office PowerPoint</Application>
  <PresentationFormat>A4 210 x 297 mm</PresentationFormat>
  <Paragraphs>23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【DFTB】 ペンタセン分子のAFM, STM観察とシミュレーション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1016</cp:revision>
  <dcterms:created xsi:type="dcterms:W3CDTF">2014-03-31T02:49:52Z</dcterms:created>
  <dcterms:modified xsi:type="dcterms:W3CDTF">2016-08-31T02:15:22Z</dcterms:modified>
</cp:coreProperties>
</file>