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09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67" d="100"/>
          <a:sy n="67" d="100"/>
        </p:scale>
        <p:origin x="396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594963D-6812-46C1-906F-006D10DD2228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1DEA6A2-ACA3-4495-ABF3-4F088D23F3F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67817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76D069-28D5-4964-B4B5-C408DF4B7F0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61855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ja-JP" smtClean="0"/>
              <a:t>GeoAFM_CalcImage_None_002a </a:t>
            </a:r>
          </a:p>
          <a:p>
            <a:r>
              <a:rPr lang="en-US" altLang="ja-JP" smtClean="0"/>
              <a:t>GeoAFM_CalcImage_None_002b </a:t>
            </a:r>
          </a:p>
          <a:p>
            <a:r>
              <a:rPr lang="en-US" altLang="ja-JP" smtClean="0"/>
              <a:t>… </a:t>
            </a:r>
          </a:p>
          <a:p>
            <a:r>
              <a:rPr lang="en-US" altLang="ja-JP" smtClean="0"/>
              <a:t>GeoAFM_CalcImage_None_002f </a:t>
            </a:r>
          </a:p>
          <a:p>
            <a:r>
              <a:rPr lang="ja-JP" altLang="en-US" smtClean="0"/>
              <a:t>実際の回折格子は</a:t>
            </a:r>
            <a:r>
              <a:rPr lang="en-US" altLang="ja-JP" smtClean="0"/>
              <a:t>1 μm (= 10</a:t>
            </a:r>
            <a:r>
              <a:rPr lang="en-US" altLang="ja-JP" baseline="30000" smtClean="0"/>
              <a:t>4</a:t>
            </a:r>
            <a:r>
              <a:rPr lang="en-US" altLang="ja-JP" smtClean="0"/>
              <a:t> Å)</a:t>
            </a:r>
            <a:r>
              <a:rPr lang="ja-JP" altLang="en-US" smtClean="0"/>
              <a:t>のオーダーの間隔で溝がある。上のモデルの</a:t>
            </a:r>
            <a:r>
              <a:rPr lang="en-US" altLang="ja-JP" smtClean="0"/>
              <a:t>100</a:t>
            </a:r>
            <a:r>
              <a:rPr lang="ja-JP" altLang="en-US" smtClean="0"/>
              <a:t>倍のサイズである。</a:t>
            </a:r>
            <a:endParaRPr lang="en-US" altLang="ja-JP" smtClean="0"/>
          </a:p>
          <a:p>
            <a:r>
              <a:rPr lang="ja-JP" altLang="en-US" smtClean="0"/>
              <a:t>そこまで大きくすると、現在の</a:t>
            </a:r>
            <a:r>
              <a:rPr lang="en-US" altLang="ja-JP" smtClean="0"/>
              <a:t>SPM</a:t>
            </a:r>
            <a:r>
              <a:rPr lang="ja-JP" altLang="en-US" smtClean="0"/>
              <a:t>シミュレータで扱うことはできない。</a:t>
            </a:r>
          </a:p>
        </p:txBody>
      </p:sp>
      <p:sp>
        <p:nvSpPr>
          <p:cNvPr id="8196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68BF8AA-EE69-48FE-B185-EB7AD6668733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5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D8E19-A45A-4F86-9924-888D15213EB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64DB4-121F-43A4-A419-8AE5CB162EC4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1436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DA6A8-1D7F-44E8-9E17-9335B65901F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4A6CF-B976-477A-A13F-28757E08A210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319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A2C4-641D-4C34-80ED-64FE9464C55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98C09-967C-42A7-BC66-76ED8C15B8E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653120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34405-D451-42F4-8D81-675DC3DA2C9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24CCC-E8FB-4A55-B2F7-6C2DDF9CE6A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9006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9DBCA-E5A4-4CC8-BBD6-54B654DF8E2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F64AD-D7BF-4E76-B18E-12190238161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3383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3461B-37F7-411B-A078-DB7206378A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7E423-9FA6-4507-8438-E779A3AA204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64786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85ED0-C0BA-4BFA-87A7-2676B81651F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E8C06-EB9D-48C8-8F24-521F6E32633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63079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87967-0AB2-436E-A876-77F2851A1E2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D68BF-567E-4B63-889E-A93FC25428E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88600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97C0B-847A-4672-AFAB-3B460F54C1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2D1C2-5F1F-4A84-911E-4F1CD2C3D4B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980167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35A48-3A50-4818-A77E-E62B47C5348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1F368-B639-4F9F-95B7-833BE530A8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87451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FEF3E-EE0A-40E1-8583-AF8DB18F24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51312-147D-4D4D-92BA-B765EDF3AD5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333798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06E41-DFF8-4462-834C-5D207292E80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FDC0D-99C5-4A83-93A4-3F089DFAC81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941661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B110F-4582-4466-BFA6-1714B8EE7DA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B2C31-16F0-41A0-BE30-633EF9BA713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606111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13EE1-413B-4D13-9E19-BBA11B8319C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216D6-3814-4FB2-9776-16858FE2121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76715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1DB60-10FF-457A-841B-C43272484C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E9272-60F6-4529-83A6-D21206C3807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66096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3ABB1-92F3-438E-8339-35F62D6DE7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6A6F4-EE68-4C0C-AAC4-477B82B21B2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88574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13F9D-77D5-4B81-96D5-06FB0324597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DDE86-88E6-4357-A956-8C20D01049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87891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B4B71-668E-495E-980B-DEFA24C0B91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59B08-F6E1-4E1D-8C34-46ED7407EB8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74029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84DEB-2DBD-4B15-9E78-741D1405F2C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D901D-7B54-416B-BEBF-8D1FEDA444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3735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C3A2-66D0-4B8B-9DD8-3FE1BF7851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FB3C4-8F0A-4311-A8EF-2277E3F145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00449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ABD0A-A0CD-4DFB-8F43-83268CD5E84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189EB-EB69-47C8-850E-23F15948D69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4379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5C6A5-BFB0-48A8-B8CF-114A9FE9958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AD446-18DA-47A5-BF51-9173A95975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88113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41C4C-E6F1-41A4-9AE8-22C89797C0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CC209-1946-403D-ADCC-5D91688FB1C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26603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BD208-0401-407D-B800-81537EC6129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3E9E4-8515-4163-ADF2-AEEB191ABB5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00525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CA40B-A6AB-49F2-93E9-9172C56D00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A843B-B648-4BD1-AFA7-2B42C97FD84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53303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F4160-6EAB-44DA-A3E4-2FCFFEC07FD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576C9-EC18-45CB-9888-28BDABDA151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54244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98D05-3BCA-4B34-9F46-AE4C9B6CFAA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85EF6-4180-435E-B98B-223EE411081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40089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5A205-A4F3-4B18-8410-7A40774EE43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314AC-3B6E-4F09-B801-371505D2610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52204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3FF57-C6A0-453F-A3BD-ED5FC9FE2A3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EB9D3-5C54-472B-8DCA-DF950FEF57F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338202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AB45F-E626-40D0-94D6-EEB82084779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8297E-27B4-4934-B823-18C7B60307C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7193617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19657-210C-4A1A-B3B9-D06BA84A41C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EACD5-9D17-4ABB-820E-BC85687AADC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7603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52D5E-BEC3-46DF-9D7C-D460165235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E2819-EBCE-481D-BC78-5E26F7A17EE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7730157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14D44-C7B2-4DF8-AFFC-628AE938E68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B4B00-AD12-4804-8112-ADAF895CA1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446002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8FC77-9572-4231-AF5A-D123DC919CA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E03EC-4FC6-4367-A987-299C6DE3899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4772351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4EC9B-0E1D-41B7-916B-C3E8859DEB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A1D2E-AC90-4A3D-A32E-AFDD964E24F4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200815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DAE642D-29DB-4E7A-BF14-2C7AC85ED4F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AEE4CF4-3D5B-4505-8EDB-8417B7B8AE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5" r:id="rId1"/>
    <p:sldLayoutId id="2147484549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  <p:sldLayoutId id="2147484526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860F1AFB-D495-4506-8BA6-BE739B19982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523D5E-721B-482C-AC0C-4C173092AD3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  <p:sldLayoutId id="2147484531" r:id="rId5"/>
    <p:sldLayoutId id="2147484532" r:id="rId6"/>
    <p:sldLayoutId id="2147484533" r:id="rId7"/>
    <p:sldLayoutId id="2147484534" r:id="rId8"/>
    <p:sldLayoutId id="2147484535" r:id="rId9"/>
    <p:sldLayoutId id="2147484536" r:id="rId10"/>
    <p:sldLayoutId id="2147484537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C15BED5-56E9-4A4D-915A-37905D18505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DF5A3325-6DAC-4FCB-B0A0-BFF7EB82C0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ja-JP" altLang="ja-JP" smtClean="0"/>
              <a:t>【</a:t>
            </a:r>
            <a:r>
              <a:rPr lang="en-US" altLang="ja-JP" smtClean="0"/>
              <a:t>GeoAFM</a:t>
            </a:r>
            <a:r>
              <a:rPr lang="ja-JP" altLang="ja-JP" smtClean="0"/>
              <a:t>】 回折格子の</a:t>
            </a:r>
            <a:r>
              <a:rPr lang="en-US" altLang="ja-JP" smtClean="0"/>
              <a:t>AFM</a:t>
            </a:r>
            <a:r>
              <a:rPr lang="ja-JP" altLang="ja-JP" smtClean="0"/>
              <a:t>像シミュレーション</a:t>
            </a:r>
            <a:endParaRPr lang="ja-JP" altLang="en-US" smtClean="0"/>
          </a:p>
        </p:txBody>
      </p:sp>
      <p:pic>
        <p:nvPicPr>
          <p:cNvPr id="717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190875"/>
            <a:ext cx="3163888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5" y="3190875"/>
            <a:ext cx="3165475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図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3190875"/>
            <a:ext cx="3163887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図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994275"/>
            <a:ext cx="3163888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図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5" y="4994275"/>
            <a:ext cx="3165475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図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4994275"/>
            <a:ext cx="3163887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テキスト ボックス 56"/>
          <p:cNvSpPr txBox="1"/>
          <p:nvPr/>
        </p:nvSpPr>
        <p:spPr>
          <a:xfrm>
            <a:off x="1935163" y="3190875"/>
            <a:ext cx="133667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en-US" altLang="ja-JP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ja-JP" altLang="en-US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 </a:t>
            </a:r>
            <a:r>
              <a:rPr lang="en-US" altLang="ja-JP" sz="2400" dirty="0">
                <a:solidFill>
                  <a:srgbClr val="FFFF00"/>
                </a:solidFill>
                <a:latin typeface="+mn-lt"/>
              </a:rPr>
              <a:t>= 10°</a:t>
            </a:r>
            <a:endParaRPr lang="ja-JP" altLang="en-US" sz="2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5189538" y="3190875"/>
            <a:ext cx="1338262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en-US" altLang="ja-JP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ja-JP" altLang="en-US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 </a:t>
            </a:r>
            <a:r>
              <a:rPr lang="en-US" altLang="ja-JP" sz="2400" dirty="0">
                <a:solidFill>
                  <a:srgbClr val="FFFF00"/>
                </a:solidFill>
                <a:latin typeface="+mn-lt"/>
              </a:rPr>
              <a:t>= 20°</a:t>
            </a:r>
            <a:endParaRPr lang="ja-JP" altLang="en-US" sz="2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8428038" y="3190875"/>
            <a:ext cx="133667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en-US" altLang="ja-JP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ja-JP" altLang="en-US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 </a:t>
            </a:r>
            <a:r>
              <a:rPr lang="en-US" altLang="ja-JP" sz="2400" dirty="0">
                <a:solidFill>
                  <a:srgbClr val="FFFF00"/>
                </a:solidFill>
                <a:latin typeface="+mn-lt"/>
              </a:rPr>
              <a:t>= 30°</a:t>
            </a:r>
            <a:endParaRPr lang="ja-JP" altLang="en-US" sz="2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935163" y="4979988"/>
            <a:ext cx="13366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en-US" altLang="ja-JP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ja-JP" altLang="en-US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 </a:t>
            </a:r>
            <a:r>
              <a:rPr lang="en-US" altLang="ja-JP" sz="2400" dirty="0">
                <a:solidFill>
                  <a:srgbClr val="FFFF00"/>
                </a:solidFill>
                <a:latin typeface="+mn-lt"/>
              </a:rPr>
              <a:t>= 45°</a:t>
            </a:r>
            <a:endParaRPr lang="ja-JP" altLang="en-US" sz="2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5189538" y="4979988"/>
            <a:ext cx="13382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en-US" altLang="ja-JP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ja-JP" altLang="en-US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 </a:t>
            </a:r>
            <a:r>
              <a:rPr lang="en-US" altLang="ja-JP" sz="2400" dirty="0">
                <a:solidFill>
                  <a:srgbClr val="FFFF00"/>
                </a:solidFill>
                <a:latin typeface="+mn-lt"/>
              </a:rPr>
              <a:t>= 60°</a:t>
            </a:r>
            <a:endParaRPr lang="ja-JP" altLang="en-US" sz="2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8428038" y="4979988"/>
            <a:ext cx="13366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en-US" altLang="ja-JP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q</a:t>
            </a:r>
            <a:r>
              <a:rPr lang="ja-JP" altLang="en-US" sz="2400" i="1" dirty="0">
                <a:solidFill>
                  <a:srgbClr val="FFFF00"/>
                </a:solidFill>
                <a:latin typeface="Symbol" panose="05050102010706020507" pitchFamily="18" charset="2"/>
              </a:rPr>
              <a:t> </a:t>
            </a:r>
            <a:r>
              <a:rPr lang="en-US" altLang="ja-JP" sz="2400" dirty="0">
                <a:solidFill>
                  <a:srgbClr val="FFFF00"/>
                </a:solidFill>
                <a:latin typeface="+mn-lt"/>
              </a:rPr>
              <a:t>= 75°</a:t>
            </a:r>
            <a:endParaRPr lang="ja-JP" altLang="en-US" sz="2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71450" y="2724150"/>
            <a:ext cx="65595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探針の先端を鋭いものからだんだん鈍くしてシミュレートした結果。</a:t>
            </a:r>
            <a:endParaRPr lang="en-US" altLang="ja-JP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7184" name="グループ化 70"/>
          <p:cNvGrpSpPr>
            <a:grpSpLocks/>
          </p:cNvGrpSpPr>
          <p:nvPr/>
        </p:nvGrpSpPr>
        <p:grpSpPr bwMode="auto">
          <a:xfrm>
            <a:off x="8323263" y="541338"/>
            <a:ext cx="1544637" cy="2241550"/>
            <a:chOff x="8323132" y="541500"/>
            <a:chExt cx="1545535" cy="2240618"/>
          </a:xfrm>
        </p:grpSpPr>
        <p:sp>
          <p:nvSpPr>
            <p:cNvPr id="7209" name="角丸四角形 66"/>
            <p:cNvSpPr>
              <a:spLocks noChangeArrowheads="1"/>
            </p:cNvSpPr>
            <p:nvPr/>
          </p:nvSpPr>
          <p:spPr bwMode="auto">
            <a:xfrm>
              <a:off x="8323132" y="750505"/>
              <a:ext cx="1545535" cy="1972993"/>
            </a:xfrm>
            <a:prstGeom prst="roundRect">
              <a:avLst>
                <a:gd name="adj" fmla="val 14736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40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8337427" y="2304479"/>
              <a:ext cx="1518532" cy="3681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ピラミッド探針</a:t>
              </a:r>
            </a:p>
          </p:txBody>
        </p:sp>
        <p:grpSp>
          <p:nvGrpSpPr>
            <p:cNvPr id="7211" name="グループ化 55"/>
            <p:cNvGrpSpPr>
              <a:grpSpLocks/>
            </p:cNvGrpSpPr>
            <p:nvPr/>
          </p:nvGrpSpPr>
          <p:grpSpPr bwMode="auto">
            <a:xfrm>
              <a:off x="8439392" y="910832"/>
              <a:ext cx="1387976" cy="1871286"/>
              <a:chOff x="8518024" y="1340710"/>
              <a:chExt cx="1181601" cy="1593049"/>
            </a:xfrm>
          </p:grpSpPr>
          <p:sp>
            <p:nvSpPr>
              <p:cNvPr id="7214" name="平行四辺形 37"/>
              <p:cNvSpPr>
                <a:spLocks noChangeArrowheads="1"/>
              </p:cNvSpPr>
              <p:nvPr/>
            </p:nvSpPr>
            <p:spPr bwMode="auto">
              <a:xfrm>
                <a:off x="8518024" y="1623201"/>
                <a:ext cx="1179791" cy="169253"/>
              </a:xfrm>
              <a:prstGeom prst="parallelogram">
                <a:avLst>
                  <a:gd name="adj" fmla="val 191239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defTabSz="1222375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 defTabSz="1222375">
                  <a:spcBef>
                    <a:spcPct val="20000"/>
                  </a:spcBef>
                  <a:buChar char="–"/>
                  <a:defRPr kumimoji="1" sz="27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 defTabSz="1222375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 defTabSz="1222375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 defTabSz="1222375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defTabSz="12223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defTabSz="12223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defTabSz="12223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defTabSz="12223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2400"/>
              </a:p>
            </p:txBody>
          </p:sp>
          <p:cxnSp>
            <p:nvCxnSpPr>
              <p:cNvPr id="7215" name="直線コネクタ 39"/>
              <p:cNvCxnSpPr>
                <a:cxnSpLocks noChangeShapeType="1"/>
              </p:cNvCxnSpPr>
              <p:nvPr/>
            </p:nvCxnSpPr>
            <p:spPr bwMode="auto">
              <a:xfrm flipV="1">
                <a:off x="8518024" y="1623201"/>
                <a:ext cx="1179791" cy="169253"/>
              </a:xfrm>
              <a:prstGeom prst="line">
                <a:avLst/>
              </a:prstGeom>
              <a:noFill/>
              <a:ln w="31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6" name="直線コネクタ 41"/>
              <p:cNvCxnSpPr>
                <a:cxnSpLocks noChangeShapeType="1"/>
              </p:cNvCxnSpPr>
              <p:nvPr/>
            </p:nvCxnSpPr>
            <p:spPr bwMode="auto">
              <a:xfrm>
                <a:off x="8841540" y="1623201"/>
                <a:ext cx="534235" cy="170674"/>
              </a:xfrm>
              <a:prstGeom prst="line">
                <a:avLst/>
              </a:prstGeom>
              <a:noFill/>
              <a:ln w="31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7" name="直線コネクタ 47"/>
              <p:cNvCxnSpPr>
                <a:cxnSpLocks noChangeShapeType="1"/>
              </p:cNvCxnSpPr>
              <p:nvPr/>
            </p:nvCxnSpPr>
            <p:spPr bwMode="auto">
              <a:xfrm>
                <a:off x="9111974" y="1340710"/>
                <a:ext cx="1" cy="1153662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8" name="フリーフォーム 49"/>
              <p:cNvSpPr>
                <a:spLocks/>
              </p:cNvSpPr>
              <p:nvPr/>
            </p:nvSpPr>
            <p:spPr bwMode="auto">
              <a:xfrm>
                <a:off x="8528050" y="1793875"/>
                <a:ext cx="844550" cy="698500"/>
              </a:xfrm>
              <a:custGeom>
                <a:avLst/>
                <a:gdLst>
                  <a:gd name="T0" fmla="*/ 0 w 844550"/>
                  <a:gd name="T1" fmla="*/ 0 h 698500"/>
                  <a:gd name="T2" fmla="*/ 584200 w 844550"/>
                  <a:gd name="T3" fmla="*/ 698500 h 698500"/>
                  <a:gd name="T4" fmla="*/ 844550 w 844550"/>
                  <a:gd name="T5" fmla="*/ 0 h 6985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4550" h="698500">
                    <a:moveTo>
                      <a:pt x="0" y="0"/>
                    </a:moveTo>
                    <a:lnTo>
                      <a:pt x="584200" y="698500"/>
                    </a:lnTo>
                    <a:lnTo>
                      <a:pt x="844550" y="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219" name="フリーフォーム 50"/>
              <p:cNvSpPr>
                <a:spLocks/>
              </p:cNvSpPr>
              <p:nvPr/>
            </p:nvSpPr>
            <p:spPr bwMode="auto">
              <a:xfrm>
                <a:off x="9112250" y="1622425"/>
                <a:ext cx="587375" cy="866775"/>
              </a:xfrm>
              <a:custGeom>
                <a:avLst/>
                <a:gdLst>
                  <a:gd name="T0" fmla="*/ 587375 w 587375"/>
                  <a:gd name="T1" fmla="*/ 0 h 866775"/>
                  <a:gd name="T2" fmla="*/ 0 w 587375"/>
                  <a:gd name="T3" fmla="*/ 866775 h 86677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87375" h="866775">
                    <a:moveTo>
                      <a:pt x="587375" y="0"/>
                    </a:moveTo>
                    <a:lnTo>
                      <a:pt x="0" y="866775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220" name="フリーフォーム 51"/>
              <p:cNvSpPr>
                <a:spLocks/>
              </p:cNvSpPr>
              <p:nvPr/>
            </p:nvSpPr>
            <p:spPr bwMode="auto">
              <a:xfrm flipH="1">
                <a:off x="8843239" y="1622426"/>
                <a:ext cx="264679" cy="866774"/>
              </a:xfrm>
              <a:custGeom>
                <a:avLst/>
                <a:gdLst>
                  <a:gd name="T0" fmla="*/ 0 w 587375"/>
                  <a:gd name="T1" fmla="*/ 0 h 866775"/>
                  <a:gd name="T2" fmla="*/ 0 w 587375"/>
                  <a:gd name="T3" fmla="*/ 866750 h 86677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87375" h="866775">
                    <a:moveTo>
                      <a:pt x="587375" y="0"/>
                    </a:moveTo>
                    <a:lnTo>
                      <a:pt x="0" y="866775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3" name="円弧 52"/>
              <p:cNvSpPr/>
              <p:nvPr/>
            </p:nvSpPr>
            <p:spPr bwMode="auto">
              <a:xfrm>
                <a:off x="8746294" y="2044869"/>
                <a:ext cx="743734" cy="888890"/>
              </a:xfrm>
              <a:prstGeom prst="arc">
                <a:avLst>
                  <a:gd name="adj1" fmla="val 13789378"/>
                  <a:gd name="adj2" fmla="val 16105461"/>
                </a:avLst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defTabSz="1222375" eaLnBrk="1" hangingPunct="1">
                  <a:defRPr/>
                </a:pPr>
                <a:endParaRPr lang="ja-JP" altLang="en-US" sz="2400">
                  <a:solidFill>
                    <a:schemeClr val="tx1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7212" name="テキスト ボックス 53"/>
            <p:cNvSpPr txBox="1">
              <a:spLocks noChangeArrowheads="1"/>
            </p:cNvSpPr>
            <p:nvPr/>
          </p:nvSpPr>
          <p:spPr bwMode="auto">
            <a:xfrm>
              <a:off x="8622080" y="1392037"/>
              <a:ext cx="44822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i="1">
                  <a:solidFill>
                    <a:srgbClr val="FF0000"/>
                  </a:solidFill>
                  <a:latin typeface="Symbol" panose="05050102010706020507" pitchFamily="18" charset="2"/>
                </a:rPr>
                <a:t>q</a:t>
              </a:r>
              <a:endParaRPr lang="ja-JP" altLang="en-US" sz="2400" i="1">
                <a:solidFill>
                  <a:srgbClr val="FF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7213" name="テキスト ボックス 64"/>
            <p:cNvSpPr txBox="1">
              <a:spLocks noChangeArrowheads="1"/>
            </p:cNvSpPr>
            <p:nvPr/>
          </p:nvSpPr>
          <p:spPr bwMode="auto">
            <a:xfrm>
              <a:off x="8777107" y="541500"/>
              <a:ext cx="646331" cy="369332"/>
            </a:xfrm>
            <a:prstGeom prst="rect">
              <a:avLst/>
            </a:prstGeom>
            <a:solidFill>
              <a:srgbClr val="EAF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/>
                <a:t>探針</a:t>
              </a:r>
            </a:p>
          </p:txBody>
        </p:sp>
      </p:grpSp>
      <p:grpSp>
        <p:nvGrpSpPr>
          <p:cNvPr id="7185" name="グループ化 69"/>
          <p:cNvGrpSpPr>
            <a:grpSpLocks/>
          </p:cNvGrpSpPr>
          <p:nvPr/>
        </p:nvGrpSpPr>
        <p:grpSpPr bwMode="auto">
          <a:xfrm>
            <a:off x="50800" y="541338"/>
            <a:ext cx="8212138" cy="2182812"/>
            <a:chOff x="50800" y="541500"/>
            <a:chExt cx="8212225" cy="2181998"/>
          </a:xfrm>
        </p:grpSpPr>
        <p:sp>
          <p:nvSpPr>
            <p:cNvPr id="7186" name="角丸四角形 65"/>
            <p:cNvSpPr>
              <a:spLocks noChangeArrowheads="1"/>
            </p:cNvSpPr>
            <p:nvPr/>
          </p:nvSpPr>
          <p:spPr bwMode="auto">
            <a:xfrm>
              <a:off x="50800" y="750505"/>
              <a:ext cx="8212225" cy="1972993"/>
            </a:xfrm>
            <a:prstGeom prst="roundRect">
              <a:avLst>
                <a:gd name="adj" fmla="val 14736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400"/>
            </a:p>
          </p:txBody>
        </p:sp>
        <p:pic>
          <p:nvPicPr>
            <p:cNvPr id="7187" name="図 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" r="4919"/>
            <a:stretch>
              <a:fillRect/>
            </a:stretch>
          </p:blipFill>
          <p:spPr bwMode="auto">
            <a:xfrm>
              <a:off x="6171949" y="1148563"/>
              <a:ext cx="1952426" cy="1092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88" name="グループ化 31"/>
            <p:cNvGrpSpPr>
              <a:grpSpLocks/>
            </p:cNvGrpSpPr>
            <p:nvPr/>
          </p:nvGrpSpPr>
          <p:grpSpPr bwMode="auto">
            <a:xfrm>
              <a:off x="120782" y="750505"/>
              <a:ext cx="4357563" cy="1881280"/>
              <a:chOff x="49612" y="672368"/>
              <a:chExt cx="4719431" cy="2037508"/>
            </a:xfrm>
          </p:grpSpPr>
          <p:sp>
            <p:nvSpPr>
              <p:cNvPr id="13" name="直方体 12"/>
              <p:cNvSpPr/>
              <p:nvPr/>
            </p:nvSpPr>
            <p:spPr>
              <a:xfrm>
                <a:off x="49470" y="1592372"/>
                <a:ext cx="4110966" cy="592949"/>
              </a:xfrm>
              <a:prstGeom prst="cube">
                <a:avLst>
                  <a:gd name="adj" fmla="val 100000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5" name="直方体 4"/>
              <p:cNvSpPr/>
              <p:nvPr/>
            </p:nvSpPr>
            <p:spPr>
              <a:xfrm>
                <a:off x="520572" y="1360350"/>
                <a:ext cx="3175640" cy="824971"/>
              </a:xfrm>
              <a:prstGeom prst="cube">
                <a:avLst>
                  <a:gd name="adj" fmla="val 71931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6" name="直方体 5"/>
              <p:cNvSpPr/>
              <p:nvPr/>
            </p:nvSpPr>
            <p:spPr>
              <a:xfrm>
                <a:off x="776756" y="1124889"/>
                <a:ext cx="825288" cy="824971"/>
              </a:xfrm>
              <a:prstGeom prst="cube">
                <a:avLst>
                  <a:gd name="adj" fmla="val 71931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7" name="直方体 6"/>
              <p:cNvSpPr/>
              <p:nvPr/>
            </p:nvSpPr>
            <p:spPr>
              <a:xfrm>
                <a:off x="1234103" y="1124889"/>
                <a:ext cx="825288" cy="824971"/>
              </a:xfrm>
              <a:prstGeom prst="cube">
                <a:avLst>
                  <a:gd name="adj" fmla="val 71931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8" name="直方体 7"/>
              <p:cNvSpPr/>
              <p:nvPr/>
            </p:nvSpPr>
            <p:spPr>
              <a:xfrm>
                <a:off x="1693169" y="1124889"/>
                <a:ext cx="825288" cy="824971"/>
              </a:xfrm>
              <a:prstGeom prst="cube">
                <a:avLst>
                  <a:gd name="adj" fmla="val 71931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9" name="直方体 8"/>
              <p:cNvSpPr/>
              <p:nvPr/>
            </p:nvSpPr>
            <p:spPr>
              <a:xfrm>
                <a:off x="2150516" y="1124889"/>
                <a:ext cx="825288" cy="824971"/>
              </a:xfrm>
              <a:prstGeom prst="cube">
                <a:avLst>
                  <a:gd name="adj" fmla="val 71931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0" name="直方体 9"/>
              <p:cNvSpPr/>
              <p:nvPr/>
            </p:nvSpPr>
            <p:spPr>
              <a:xfrm>
                <a:off x="2614740" y="1124889"/>
                <a:ext cx="825288" cy="824971"/>
              </a:xfrm>
              <a:prstGeom prst="cube">
                <a:avLst>
                  <a:gd name="adj" fmla="val 71931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ja-JP" altLang="en-US"/>
              </a:p>
            </p:txBody>
          </p:sp>
          <p:sp>
            <p:nvSpPr>
              <p:cNvPr id="12" name="テキスト ボックス 11"/>
              <p:cNvSpPr txBox="1"/>
              <p:nvPr/>
            </p:nvSpPr>
            <p:spPr>
              <a:xfrm>
                <a:off x="1497163" y="2340003"/>
                <a:ext cx="787462" cy="36951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ja-JP" dirty="0">
                    <a:solidFill>
                      <a:schemeClr val="tx1"/>
                    </a:solidFill>
                    <a:latin typeface="+mn-lt"/>
                  </a:rPr>
                  <a:t>750 Å</a:t>
                </a:r>
                <a:endParaRPr lang="ja-JP" alt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cxnSp>
            <p:nvCxnSpPr>
              <p:cNvPr id="7201" name="直線矢印コネクタ 14"/>
              <p:cNvCxnSpPr>
                <a:cxnSpLocks noChangeShapeType="1"/>
              </p:cNvCxnSpPr>
              <p:nvPr/>
            </p:nvCxnSpPr>
            <p:spPr bwMode="auto">
              <a:xfrm>
                <a:off x="49612" y="2340544"/>
                <a:ext cx="3518303" cy="0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" name="テキスト ボックス 15"/>
              <p:cNvSpPr txBox="1"/>
              <p:nvPr/>
            </p:nvSpPr>
            <p:spPr>
              <a:xfrm>
                <a:off x="3981624" y="1815802"/>
                <a:ext cx="787462" cy="36951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ja-JP" dirty="0">
                    <a:solidFill>
                      <a:schemeClr val="tx1"/>
                    </a:solidFill>
                    <a:latin typeface="+mn-lt"/>
                  </a:rPr>
                  <a:t>750 Å</a:t>
                </a:r>
                <a:endParaRPr lang="ja-JP" alt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cxnSp>
            <p:nvCxnSpPr>
              <p:cNvPr id="7203" name="直線矢印コネクタ 16"/>
              <p:cNvCxnSpPr>
                <a:cxnSpLocks noChangeShapeType="1"/>
              </p:cNvCxnSpPr>
              <p:nvPr/>
            </p:nvCxnSpPr>
            <p:spPr bwMode="auto">
              <a:xfrm flipV="1">
                <a:off x="3765595" y="1592580"/>
                <a:ext cx="592975" cy="592975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0" name="テキスト ボックス 19"/>
              <p:cNvSpPr txBox="1"/>
              <p:nvPr/>
            </p:nvSpPr>
            <p:spPr>
              <a:xfrm>
                <a:off x="3209635" y="672874"/>
                <a:ext cx="1224177" cy="36951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ja-JP" dirty="0">
                    <a:solidFill>
                      <a:schemeClr val="tx1"/>
                    </a:solidFill>
                    <a:latin typeface="+mn-lt"/>
                  </a:rPr>
                  <a:t>50 Å each</a:t>
                </a:r>
                <a:endParaRPr lang="ja-JP" alt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cxnSp>
            <p:nvCxnSpPr>
              <p:cNvPr id="7205" name="直線矢印コネクタ 26"/>
              <p:cNvCxnSpPr>
                <a:cxnSpLocks noChangeShapeType="1"/>
              </p:cNvCxnSpPr>
              <p:nvPr/>
            </p:nvCxnSpPr>
            <p:spPr bwMode="auto">
              <a:xfrm>
                <a:off x="3209925" y="1052670"/>
                <a:ext cx="230791" cy="0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06" name="直線矢印コネクタ 27"/>
              <p:cNvCxnSpPr>
                <a:cxnSpLocks noChangeShapeType="1"/>
              </p:cNvCxnSpPr>
              <p:nvPr/>
            </p:nvCxnSpPr>
            <p:spPr bwMode="auto">
              <a:xfrm>
                <a:off x="2976051" y="1052670"/>
                <a:ext cx="230791" cy="0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07" name="直線矢印コネクタ 28"/>
              <p:cNvCxnSpPr>
                <a:cxnSpLocks noChangeShapeType="1"/>
              </p:cNvCxnSpPr>
              <p:nvPr/>
            </p:nvCxnSpPr>
            <p:spPr bwMode="auto">
              <a:xfrm rot="5400000">
                <a:off x="3390420" y="1240076"/>
                <a:ext cx="230791" cy="0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08" name="直線矢印コネクタ 29"/>
              <p:cNvCxnSpPr>
                <a:cxnSpLocks noChangeShapeType="1"/>
              </p:cNvCxnSpPr>
              <p:nvPr/>
            </p:nvCxnSpPr>
            <p:spPr bwMode="auto">
              <a:xfrm rot="5400000">
                <a:off x="3646052" y="1475826"/>
                <a:ext cx="230791" cy="0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1" name="テキスト ボックス 30"/>
            <p:cNvSpPr txBox="1"/>
            <p:nvPr/>
          </p:nvSpPr>
          <p:spPr>
            <a:xfrm>
              <a:off x="336553" y="541500"/>
              <a:ext cx="2679728" cy="369749"/>
            </a:xfrm>
            <a:prstGeom prst="rect">
              <a:avLst/>
            </a:prstGeom>
            <a:solidFill>
              <a:srgbClr val="EAF4D6"/>
            </a:solidFill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用意した回折格子モデル</a:t>
              </a:r>
            </a:p>
          </p:txBody>
        </p:sp>
        <p:pic>
          <p:nvPicPr>
            <p:cNvPr id="7190" name="Picture 2" descr="diffraction_grating_5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7770" y="1160304"/>
              <a:ext cx="967007" cy="967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1" name="右矢印 67"/>
            <p:cNvSpPr>
              <a:spLocks noChangeArrowheads="1"/>
            </p:cNvSpPr>
            <p:nvPr/>
          </p:nvSpPr>
          <p:spPr bwMode="auto">
            <a:xfrm>
              <a:off x="5809438" y="1484270"/>
              <a:ext cx="354829" cy="36517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400"/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4737150" y="2226796"/>
              <a:ext cx="3209959" cy="3380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sz="1600" dirty="0">
                  <a:solidFill>
                    <a:schemeClr val="tx1"/>
                  </a:solidFill>
                  <a:latin typeface="+mn-lt"/>
                </a:rPr>
                <a:t>画像ファイルから形状データを作成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125</Words>
  <Application>Microsoft Office PowerPoint</Application>
  <PresentationFormat>A4 210 x 297 mm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Calibri</vt:lpstr>
      <vt:lpstr>ＭＳ Ｐゴシック</vt:lpstr>
      <vt:lpstr>Arial</vt:lpstr>
      <vt:lpstr>ＭＳ Ｐ明朝</vt:lpstr>
      <vt:lpstr>Symbol</vt:lpstr>
      <vt:lpstr>標準デザイン</vt:lpstr>
      <vt:lpstr>デザインの設定</vt:lpstr>
      <vt:lpstr>1_標準デザイン</vt:lpstr>
      <vt:lpstr>【GeoAFM】 回折格子のAFM像シミュレーション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1020</cp:revision>
  <dcterms:created xsi:type="dcterms:W3CDTF">2014-03-31T02:49:52Z</dcterms:created>
  <dcterms:modified xsi:type="dcterms:W3CDTF">2016-08-30T08:25:01Z</dcterms:modified>
</cp:coreProperties>
</file>