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9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DFTB_ConstCurrentSTM_Inorganic_014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229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2E9F36C4-2920-479C-B462-CA212573B218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51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角丸四角形 18"/>
          <p:cNvSpPr>
            <a:spLocks noChangeArrowheads="1"/>
          </p:cNvSpPr>
          <p:nvPr/>
        </p:nvSpPr>
        <p:spPr bwMode="auto">
          <a:xfrm>
            <a:off x="5111750" y="3046771"/>
            <a:ext cx="4678363" cy="3729038"/>
          </a:xfrm>
          <a:prstGeom prst="roundRect">
            <a:avLst>
              <a:gd name="adj" fmla="val 7403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271" name="Rectangle 18"/>
          <p:cNvSpPr>
            <a:spLocks noChangeArrowheads="1"/>
          </p:cNvSpPr>
          <p:nvPr/>
        </p:nvSpPr>
        <p:spPr bwMode="auto">
          <a:xfrm>
            <a:off x="6329363" y="3048433"/>
            <a:ext cx="194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272" name="正方形/長方形 2"/>
          <p:cNvSpPr>
            <a:spLocks noChangeArrowheads="1"/>
          </p:cNvSpPr>
          <p:nvPr/>
        </p:nvSpPr>
        <p:spPr bwMode="auto">
          <a:xfrm>
            <a:off x="5224463" y="5579443"/>
            <a:ext cx="44942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rgbClr val="000080"/>
                </a:solidFill>
                <a:latin typeface="Arial" panose="020B0604020202020204" pitchFamily="34" charset="0"/>
              </a:rPr>
              <a:t>An XSTM image of an </a:t>
            </a:r>
            <a:r>
              <a:rPr lang="en-US" altLang="ja-JP" sz="1200" dirty="0" err="1">
                <a:solidFill>
                  <a:srgbClr val="000080"/>
                </a:solidFill>
                <a:latin typeface="Arial" panose="020B0604020202020204" pitchFamily="34" charset="0"/>
              </a:rPr>
              <a:t>InAs-GaSb</a:t>
            </a:r>
            <a:r>
              <a:rPr lang="en-US" altLang="ja-JP" sz="1200" dirty="0">
                <a:solidFill>
                  <a:srgbClr val="000080"/>
                </a:solidFill>
                <a:latin typeface="Arial" panose="020B0604020202020204" pitchFamily="34" charset="0"/>
              </a:rPr>
              <a:t> interface with </a:t>
            </a:r>
            <a:r>
              <a:rPr lang="en-US" altLang="ja-JP" sz="1200" dirty="0" err="1">
                <a:solidFill>
                  <a:srgbClr val="000080"/>
                </a:solidFill>
                <a:latin typeface="Arial" panose="020B0604020202020204" pitchFamily="34" charset="0"/>
              </a:rPr>
              <a:t>InSb</a:t>
            </a:r>
            <a:r>
              <a:rPr lang="en-US" altLang="ja-JP" sz="1200" dirty="0">
                <a:solidFill>
                  <a:srgbClr val="000080"/>
                </a:solidFill>
                <a:latin typeface="Arial" panose="020B0604020202020204" pitchFamily="34" charset="0"/>
              </a:rPr>
              <a:t> interfacial bonds. Inset: Simulated XSTM image of this structure. Both gray scales span about 1 Å.</a:t>
            </a:r>
          </a:p>
        </p:txBody>
      </p:sp>
      <p:sp>
        <p:nvSpPr>
          <p:cNvPr id="11273" name="正方形/長方形 2"/>
          <p:cNvSpPr>
            <a:spLocks noChangeArrowheads="1"/>
          </p:cNvSpPr>
          <p:nvPr/>
        </p:nvSpPr>
        <p:spPr bwMode="auto">
          <a:xfrm>
            <a:off x="5218113" y="6187259"/>
            <a:ext cx="4414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S. G. Kim, S. C. Erwin, B. Z. </a:t>
            </a:r>
            <a:r>
              <a:rPr lang="en-US" altLang="ja-JP" sz="1200" dirty="0" err="1">
                <a:solidFill>
                  <a:schemeClr val="tx1"/>
                </a:solidFill>
              </a:rPr>
              <a:t>Nosho</a:t>
            </a:r>
            <a:r>
              <a:rPr lang="en-US" altLang="ja-JP" sz="1200" dirty="0">
                <a:solidFill>
                  <a:schemeClr val="tx1"/>
                </a:solidFill>
              </a:rPr>
              <a:t>, L. J. Whitman, Phys. Rev. B 67, 121306(R) (2003).</a:t>
            </a:r>
          </a:p>
        </p:txBody>
      </p:sp>
      <p:sp>
        <p:nvSpPr>
          <p:cNvPr id="11274" name="テキスト ボックス 16"/>
          <p:cNvSpPr txBox="1">
            <a:spLocks noChangeArrowheads="1"/>
          </p:cNvSpPr>
          <p:nvPr/>
        </p:nvSpPr>
        <p:spPr bwMode="auto">
          <a:xfrm>
            <a:off x="1912938" y="2949934"/>
            <a:ext cx="1108075" cy="3683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pic>
        <p:nvPicPr>
          <p:cNvPr id="11276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410918"/>
            <a:ext cx="3114675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8" name="グループ化 31"/>
          <p:cNvGrpSpPr>
            <a:grpSpLocks/>
          </p:cNvGrpSpPr>
          <p:nvPr/>
        </p:nvGrpSpPr>
        <p:grpSpPr bwMode="auto">
          <a:xfrm>
            <a:off x="44450" y="3297596"/>
            <a:ext cx="4845050" cy="3478213"/>
            <a:chOff x="-3197357" y="3184291"/>
            <a:chExt cx="4228571" cy="3036046"/>
          </a:xfrm>
        </p:grpSpPr>
        <p:pic>
          <p:nvPicPr>
            <p:cNvPr id="11289" name="図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97357" y="3267956"/>
              <a:ext cx="4228571" cy="2952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0" name="図 6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42093" y="3716632"/>
              <a:ext cx="1972293" cy="2136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テキスト ボックス 65"/>
            <p:cNvSpPr txBox="1"/>
            <p:nvPr/>
          </p:nvSpPr>
          <p:spPr>
            <a:xfrm>
              <a:off x="-1358787" y="3184291"/>
              <a:ext cx="813293" cy="5237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2800" dirty="0" err="1">
                  <a:solidFill>
                    <a:schemeClr val="bg1">
                      <a:lumMod val="95000"/>
                    </a:schemeClr>
                  </a:solidFill>
                </a:rPr>
                <a:t>In</a:t>
              </a:r>
              <a:r>
                <a:rPr lang="en-US" altLang="ja-JP" sz="2800" dirty="0" err="1">
                  <a:solidFill>
                    <a:srgbClr val="FFC000"/>
                  </a:solidFill>
                </a:rPr>
                <a:t>As</a:t>
              </a:r>
              <a:endParaRPr lang="ja-JP" altLang="en-US" sz="2800" dirty="0">
                <a:solidFill>
                  <a:srgbClr val="FFC000"/>
                </a:solidFill>
              </a:endParaRP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-467906" y="3193991"/>
              <a:ext cx="936604" cy="5224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2800" dirty="0" err="1">
                  <a:solidFill>
                    <a:srgbClr val="FFCC99"/>
                  </a:solidFill>
                </a:rPr>
                <a:t>Ga</a:t>
              </a:r>
              <a:r>
                <a:rPr lang="en-US" altLang="ja-JP" sz="2800" dirty="0" err="1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Sb</a:t>
              </a:r>
              <a:endParaRPr lang="ja-JP" alt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128588" y="827839"/>
            <a:ext cx="9623425" cy="2038350"/>
            <a:chOff x="128588" y="827839"/>
            <a:chExt cx="9623425" cy="2038350"/>
          </a:xfrm>
        </p:grpSpPr>
        <p:sp>
          <p:nvSpPr>
            <p:cNvPr id="21" name="テキスト ボックス 14"/>
            <p:cNvSpPr txBox="1">
              <a:spLocks noChangeArrowheads="1"/>
            </p:cNvSpPr>
            <p:nvPr/>
          </p:nvSpPr>
          <p:spPr bwMode="auto">
            <a:xfrm>
              <a:off x="2400300" y="1205664"/>
              <a:ext cx="3135313" cy="1600200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 Si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4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H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9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試料： </a:t>
              </a:r>
              <a:r>
                <a:rPr lang="en-US" altLang="ja-JP" sz="1400" dirty="0" err="1">
                  <a:solidFill>
                    <a:schemeClr val="tx1"/>
                  </a:solidFill>
                  <a:latin typeface="+mn-lt"/>
                </a:rPr>
                <a:t>InAs-GaSb</a:t>
              </a: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界面の</a:t>
              </a:r>
              <a:r>
                <a:rPr lang="en-US" altLang="ja-JP" sz="1400" dirty="0">
                  <a:solidFill>
                    <a:schemeClr val="tx1"/>
                  </a:solidFill>
                  <a:latin typeface="+mn-lt"/>
                </a:rPr>
                <a:t>(110)</a:t>
              </a: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面</a:t>
              </a:r>
              <a:endParaRPr lang="en-US" altLang="ja-JP" sz="14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40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 Å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x 40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  <a:r>
                <a:rPr lang="ja-JP" altLang="en-US" sz="1400" dirty="0" smtClean="0">
                  <a:solidFill>
                    <a:srgbClr val="000000"/>
                  </a:solidFill>
                </a:rPr>
                <a:t> </a:t>
              </a:r>
              <a:endParaRPr lang="en-US" altLang="ja-JP" sz="1400" dirty="0" smtClean="0">
                <a:solidFill>
                  <a:srgbClr val="000000"/>
                </a:solidFill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スキャンモード</a:t>
              </a: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： </a:t>
              </a:r>
              <a:r>
                <a:rPr lang="en-US" altLang="ja-JP" sz="1400" dirty="0">
                  <a:solidFill>
                    <a:srgbClr val="000000"/>
                  </a:solidFill>
                  <a:latin typeface="Arial"/>
                </a:rPr>
                <a:t>constant current STM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探針バイアス：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+1.0 </a:t>
              </a:r>
              <a:r>
                <a:rPr lang="en-US" altLang="ja-JP" sz="1400" dirty="0">
                  <a:solidFill>
                    <a:srgbClr val="000000"/>
                  </a:solidFill>
                  <a:latin typeface="Arial"/>
                </a:rPr>
                <a:t>V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電流値：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1000 </a:t>
              </a:r>
              <a:r>
                <a:rPr lang="en-US" altLang="ja-JP" sz="1400" dirty="0" err="1" smtClean="0">
                  <a:solidFill>
                    <a:srgbClr val="000000"/>
                  </a:solidFill>
                  <a:latin typeface="Arial"/>
                </a:rPr>
                <a:t>nA</a:t>
              </a:r>
              <a:endParaRPr lang="en-US" altLang="ja-JP" sz="1400" dirty="0">
                <a:solidFill>
                  <a:srgbClr val="000000"/>
                </a:solidFill>
                <a:latin typeface="Arial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解像度：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0.5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  <a:endParaRPr lang="en-US" altLang="ja-JP" sz="140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68" name="角丸四角形 28"/>
            <p:cNvSpPr>
              <a:spLocks noChangeArrowheads="1"/>
            </p:cNvSpPr>
            <p:nvPr/>
          </p:nvSpPr>
          <p:spPr bwMode="auto">
            <a:xfrm>
              <a:off x="128588" y="1031039"/>
              <a:ext cx="9623425" cy="1835150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352425" y="827839"/>
              <a:ext cx="1958975" cy="369888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pic>
          <p:nvPicPr>
            <p:cNvPr id="11275" name="図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54" r="11639" b="21779"/>
            <a:stretch>
              <a:fillRect/>
            </a:stretch>
          </p:blipFill>
          <p:spPr bwMode="auto">
            <a:xfrm>
              <a:off x="449263" y="1245352"/>
              <a:ext cx="1862137" cy="157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7" name="テキスト ボックス 60"/>
            <p:cNvSpPr txBox="1">
              <a:spLocks noChangeArrowheads="1"/>
            </p:cNvSpPr>
            <p:nvPr/>
          </p:nvSpPr>
          <p:spPr bwMode="auto">
            <a:xfrm>
              <a:off x="5673725" y="1043739"/>
              <a:ext cx="405447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 sz="1600">
                  <a:solidFill>
                    <a:schemeClr val="tx1"/>
                  </a:solidFill>
                </a:rPr>
                <a:t>最表面の原子配置（周期的境界条件を適用）</a:t>
              </a:r>
            </a:p>
          </p:txBody>
        </p:sp>
        <p:grpSp>
          <p:nvGrpSpPr>
            <p:cNvPr id="11279" name="グループ化 36"/>
            <p:cNvGrpSpPr>
              <a:grpSpLocks/>
            </p:cNvGrpSpPr>
            <p:nvPr/>
          </p:nvGrpSpPr>
          <p:grpSpPr bwMode="auto">
            <a:xfrm>
              <a:off x="5600700" y="1258052"/>
              <a:ext cx="4084638" cy="1547812"/>
              <a:chOff x="2173465" y="943499"/>
              <a:chExt cx="4083802" cy="1547311"/>
            </a:xfrm>
          </p:grpSpPr>
          <p:pic>
            <p:nvPicPr>
              <p:cNvPr id="11280" name="図 3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3" t="2676" r="13696" b="57018"/>
              <a:stretch>
                <a:fillRect/>
              </a:stretch>
            </p:blipFill>
            <p:spPr bwMode="auto">
              <a:xfrm>
                <a:off x="2173465" y="1069121"/>
                <a:ext cx="4083802" cy="1421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テキスト ボックス 69"/>
              <p:cNvSpPr txBox="1"/>
              <p:nvPr/>
            </p:nvSpPr>
            <p:spPr>
              <a:xfrm>
                <a:off x="2994035" y="1045066"/>
                <a:ext cx="374573" cy="4237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ja-JP" sz="2800" dirty="0">
                    <a:solidFill>
                      <a:schemeClr val="bg1">
                        <a:lumMod val="95000"/>
                      </a:schemeClr>
                    </a:solidFill>
                  </a:rPr>
                  <a:t>In</a:t>
                </a:r>
                <a:endParaRPr lang="ja-JP" altLang="en-US" sz="2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282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3302513" y="943499"/>
                <a:ext cx="432159" cy="4233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ja-JP" sz="2800">
                    <a:solidFill>
                      <a:srgbClr val="FFC000"/>
                    </a:solidFill>
                  </a:rPr>
                  <a:t>As</a:t>
                </a:r>
                <a:endParaRPr lang="ja-JP" altLang="en-US" sz="2800">
                  <a:solidFill>
                    <a:srgbClr val="FFC000"/>
                  </a:solidFill>
                </a:endParaRPr>
              </a:p>
            </p:txBody>
          </p:sp>
          <p:sp>
            <p:nvSpPr>
              <p:cNvPr id="72" name="テキスト ボックス 71"/>
              <p:cNvSpPr txBox="1"/>
              <p:nvPr/>
            </p:nvSpPr>
            <p:spPr>
              <a:xfrm>
                <a:off x="4679615" y="953021"/>
                <a:ext cx="436473" cy="4237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ja-JP" sz="2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Sb</a:t>
                </a:r>
                <a:endParaRPr lang="ja-JP" altLang="en-US" sz="2800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1284" name="テキスト ボックス 72"/>
              <p:cNvSpPr txBox="1">
                <a:spLocks noChangeArrowheads="1"/>
              </p:cNvSpPr>
              <p:nvPr/>
            </p:nvSpPr>
            <p:spPr bwMode="auto">
              <a:xfrm>
                <a:off x="4272628" y="1045739"/>
                <a:ext cx="471069" cy="4233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ja-JP" sz="2800">
                    <a:solidFill>
                      <a:srgbClr val="FFCC99"/>
                    </a:solidFill>
                  </a:rPr>
                  <a:t>Ga</a:t>
                </a:r>
                <a:endParaRPr lang="ja-JP" altLang="en-US" sz="2800">
                  <a:solidFill>
                    <a:srgbClr val="FFCC99"/>
                  </a:solidFill>
                </a:endParaRPr>
              </a:p>
            </p:txBody>
          </p:sp>
          <p:cxnSp>
            <p:nvCxnSpPr>
              <p:cNvPr id="74" name="直線コネクタ 73"/>
              <p:cNvCxnSpPr/>
              <p:nvPr/>
            </p:nvCxnSpPr>
            <p:spPr>
              <a:xfrm>
                <a:off x="3263855" y="1465617"/>
                <a:ext cx="34918" cy="19520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/>
              <p:cNvCxnSpPr/>
              <p:nvPr/>
            </p:nvCxnSpPr>
            <p:spPr>
              <a:xfrm flipH="1">
                <a:off x="3441618" y="1322788"/>
                <a:ext cx="34918" cy="1888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/>
              <p:cNvCxnSpPr/>
              <p:nvPr/>
            </p:nvCxnSpPr>
            <p:spPr>
              <a:xfrm>
                <a:off x="4608192" y="1440225"/>
                <a:ext cx="42854" cy="219004"/>
              </a:xfrm>
              <a:prstGeom prst="line">
                <a:avLst/>
              </a:prstGeom>
              <a:ln w="28575">
                <a:solidFill>
                  <a:srgbClr val="FFCC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/>
              <p:cNvCxnSpPr/>
              <p:nvPr/>
            </p:nvCxnSpPr>
            <p:spPr>
              <a:xfrm flipH="1">
                <a:off x="4809763" y="1383094"/>
                <a:ext cx="46028" cy="128546"/>
              </a:xfrm>
              <a:prstGeom prst="line">
                <a:avLst/>
              </a:prstGeom>
              <a:ln w="28575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テキスト ボックス 2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66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InAs-GaSb</a:t>
            </a:r>
            <a:r>
              <a:rPr lang="ja-JP" altLang="ja-JP" dirty="0" smtClean="0"/>
              <a:t>界面の</a:t>
            </a:r>
            <a:r>
              <a:rPr lang="en-US" altLang="ja-JP" dirty="0" smtClean="0"/>
              <a:t>(110)</a:t>
            </a:r>
            <a:r>
              <a:rPr lang="ja-JP" altLang="ja-JP" dirty="0" smtClean="0"/>
              <a:t>面の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</a:t>
            </a:r>
          </a:p>
        </p:txBody>
      </p:sp>
    </p:spTree>
    <p:extLst>
      <p:ext uri="{BB962C8B-B14F-4D97-AF65-F5344CB8AC3E}">
        <p14:creationId xmlns:p14="http://schemas.microsoft.com/office/powerpoint/2010/main" val="267021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14410</TotalTime>
  <Words>146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InAs-GaSb界面の(110)面のconstant current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2016-08-31T06:38:53Z</dcterms:modified>
</cp:coreProperties>
</file>