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270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DFTB_ConstCurrentSTM_Inorganic_022a</a:t>
            </a:r>
            <a:endParaRPr lang="en-US" altLang="ja-JP" dirty="0" smtClean="0">
              <a:latin typeface="Arial" charset="0"/>
              <a:ea typeface="ＭＳ Ｐ明朝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DFTB_ConstCurrentSTM_Inorganic_022b</a:t>
            </a:r>
            <a:endParaRPr lang="en-US" altLang="ja-JP" dirty="0" smtClean="0">
              <a:latin typeface="Arial" charset="0"/>
              <a:ea typeface="ＭＳ Ｐ明朝" charset="-128"/>
            </a:endParaRPr>
          </a:p>
          <a:p>
            <a:r>
              <a:rPr lang="en-US" altLang="ja-JP" smtClean="0">
                <a:latin typeface="Arial" charset="0"/>
                <a:ea typeface="ＭＳ Ｐ明朝" charset="-128"/>
              </a:rPr>
              <a:t>In2O3</a:t>
            </a:r>
            <a:r>
              <a:rPr lang="ja-JP" altLang="en-US" dirty="0" smtClean="0">
                <a:latin typeface="Arial" charset="0"/>
                <a:ea typeface="ＭＳ Ｐ明朝" charset="-128"/>
              </a:rPr>
              <a:t>結晶で一部</a:t>
            </a:r>
            <a:r>
              <a:rPr lang="en-US" altLang="ja-JP" dirty="0" smtClean="0">
                <a:latin typeface="Arial" charset="0"/>
                <a:ea typeface="ＭＳ Ｐ明朝" charset="-128"/>
              </a:rPr>
              <a:t>In</a:t>
            </a:r>
            <a:r>
              <a:rPr lang="ja-JP" altLang="en-US" dirty="0" smtClean="0">
                <a:latin typeface="Arial" charset="0"/>
                <a:ea typeface="ＭＳ Ｐ明朝" charset="-128"/>
              </a:rPr>
              <a:t>を</a:t>
            </a:r>
            <a:r>
              <a:rPr lang="en-US" altLang="ja-JP" dirty="0" smtClean="0">
                <a:latin typeface="Arial" charset="0"/>
                <a:ea typeface="ＭＳ Ｐ明朝" charset="-128"/>
              </a:rPr>
              <a:t>Sn</a:t>
            </a:r>
            <a:r>
              <a:rPr lang="ja-JP" altLang="en-US" dirty="0" smtClean="0">
                <a:latin typeface="Arial" charset="0"/>
                <a:ea typeface="ＭＳ Ｐ明朝" charset="-128"/>
              </a:rPr>
              <a:t>で置換する。</a:t>
            </a:r>
          </a:p>
          <a:p>
            <a:endParaRPr lang="ja-JP" altLang="en-US" dirty="0" smtClean="0">
              <a:latin typeface="Arial" charset="0"/>
              <a:ea typeface="ＭＳ Ｐ明朝" charset="-128"/>
            </a:endParaRPr>
          </a:p>
        </p:txBody>
      </p:sp>
      <p:sp>
        <p:nvSpPr>
          <p:cNvPr id="819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425BB19-9BB1-46CA-9F7A-D3C923DDCB6F}" type="slidenum">
              <a:rPr lang="en-US" altLang="ja-JP"/>
              <a:pPr/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83460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0" y="7938"/>
            <a:ext cx="1211263" cy="40005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透明電極</a:t>
            </a:r>
          </a:p>
        </p:txBody>
      </p:sp>
      <p:sp>
        <p:nvSpPr>
          <p:cNvPr id="7171" name="タイトル 1"/>
          <p:cNvSpPr>
            <a:spLocks noGrp="1"/>
          </p:cNvSpPr>
          <p:nvPr>
            <p:ph type="title"/>
          </p:nvPr>
        </p:nvSpPr>
        <p:spPr>
          <a:xfrm>
            <a:off x="273050" y="407988"/>
            <a:ext cx="9632950" cy="549275"/>
          </a:xfrm>
        </p:spPr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ja-JP" altLang="en-US" dirty="0" smtClean="0"/>
              <a:t>透明導電膜</a:t>
            </a:r>
            <a:r>
              <a:rPr lang="en-US" altLang="ja-JP" dirty="0" smtClean="0"/>
              <a:t>ITO (Indium Tin Oxide)</a:t>
            </a:r>
            <a:r>
              <a:rPr lang="ja-JP" altLang="en-US" dirty="0" smtClean="0"/>
              <a:t>の</a:t>
            </a:r>
            <a:r>
              <a:rPr lang="en-US" altLang="ja-JP" dirty="0" smtClean="0"/>
              <a:t>STM</a:t>
            </a:r>
            <a:r>
              <a:rPr lang="ja-JP" altLang="en-US" dirty="0" smtClean="0"/>
              <a:t>像</a:t>
            </a:r>
          </a:p>
        </p:txBody>
      </p:sp>
      <p:grpSp>
        <p:nvGrpSpPr>
          <p:cNvPr id="2" name="グループ化 6"/>
          <p:cNvGrpSpPr>
            <a:grpSpLocks/>
          </p:cNvGrpSpPr>
          <p:nvPr/>
        </p:nvGrpSpPr>
        <p:grpSpPr bwMode="auto">
          <a:xfrm>
            <a:off x="395288" y="3927475"/>
            <a:ext cx="4684712" cy="2895600"/>
            <a:chOff x="395288" y="3927475"/>
            <a:chExt cx="4684712" cy="2895600"/>
          </a:xfrm>
        </p:grpSpPr>
        <p:pic>
          <p:nvPicPr>
            <p:cNvPr id="7186" name="図 1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288" y="3927475"/>
              <a:ext cx="4684712" cy="289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7" name="図 3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90713" y="4024313"/>
              <a:ext cx="2322512" cy="248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テキスト ボックス 14"/>
          <p:cNvSpPr txBox="1">
            <a:spLocks noChangeArrowheads="1"/>
          </p:cNvSpPr>
          <p:nvPr/>
        </p:nvSpPr>
        <p:spPr bwMode="auto">
          <a:xfrm>
            <a:off x="339725" y="1292225"/>
            <a:ext cx="3260725" cy="13843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Si</a:t>
            </a:r>
            <a:r>
              <a:rPr lang="en-US" altLang="ja-JP" sz="1400" baseline="-25000" dirty="0">
                <a:solidFill>
                  <a:srgbClr val="000000"/>
                </a:solidFill>
                <a:latin typeface="Arial"/>
              </a:rPr>
              <a:t>4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H</a:t>
            </a:r>
            <a:r>
              <a:rPr lang="en-US" altLang="ja-JP" sz="1400" baseline="-25000" dirty="0">
                <a:solidFill>
                  <a:srgbClr val="000000"/>
                </a:solidFill>
                <a:latin typeface="Arial"/>
              </a:rPr>
              <a:t>9</a:t>
            </a: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探針</a:t>
            </a:r>
            <a:endParaRPr lang="en-US" altLang="ja-JP" sz="14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試料：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In</a:t>
            </a:r>
            <a:r>
              <a:rPr lang="en-US" altLang="ja-JP" sz="1400" baseline="-250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O</a:t>
            </a:r>
            <a:r>
              <a:rPr lang="en-US" altLang="ja-JP" sz="1400" baseline="-25000" dirty="0" smtClean="0">
                <a:solidFill>
                  <a:schemeClr val="tx1"/>
                </a:solidFill>
                <a:latin typeface="+mn-lt"/>
              </a:rPr>
              <a:t>3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 (001)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面</a:t>
            </a:r>
            <a:endParaRPr lang="en-US" altLang="ja-JP" sz="14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30</a:t>
            </a:r>
            <a:r>
              <a:rPr lang="en-US" altLang="ja-JP" sz="1400" dirty="0" smtClean="0">
                <a:solidFill>
                  <a:srgbClr val="000000"/>
                </a:solidFill>
              </a:rPr>
              <a:t> Å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x 30 </a:t>
            </a:r>
            <a:r>
              <a:rPr lang="en-US" altLang="ja-JP" sz="1400" dirty="0" smtClean="0">
                <a:solidFill>
                  <a:srgbClr val="000000"/>
                </a:solidFill>
              </a:rPr>
              <a:t>Å</a:t>
            </a: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Arial"/>
              </a:rPr>
              <a:t>スキャンモード： 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Constant current STM</a:t>
            </a:r>
          </a:p>
          <a:p>
            <a:pPr eaLnBrk="1" hangingPunct="1">
              <a:defRPr/>
            </a:pP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探針バイアス： 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-1.0 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V</a:t>
            </a:r>
          </a:p>
          <a:p>
            <a:pPr eaLnBrk="1" hangingPunct="1">
              <a:defRPr/>
            </a:pP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電流値： 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10 </a:t>
            </a:r>
            <a:r>
              <a:rPr lang="en-US" altLang="ja-JP" sz="1400" dirty="0" err="1" smtClean="0">
                <a:solidFill>
                  <a:srgbClr val="000000"/>
                </a:solidFill>
                <a:latin typeface="Arial"/>
              </a:rPr>
              <a:t>nA</a:t>
            </a:r>
            <a:endParaRPr lang="en-US" altLang="ja-JP" sz="1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74" name="角丸四角形 28"/>
          <p:cNvSpPr>
            <a:spLocks noChangeArrowheads="1"/>
          </p:cNvSpPr>
          <p:nvPr/>
        </p:nvSpPr>
        <p:spPr bwMode="auto">
          <a:xfrm>
            <a:off x="128588" y="1103313"/>
            <a:ext cx="9623425" cy="2270125"/>
          </a:xfrm>
          <a:prstGeom prst="roundRect">
            <a:avLst>
              <a:gd name="adj" fmla="val 922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892550" y="2730500"/>
            <a:ext cx="23749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周期的境界条件を課した</a:t>
            </a:r>
            <a:endParaRPr lang="en-US" altLang="ja-JP" sz="1400" dirty="0">
              <a:solidFill>
                <a:schemeClr val="tx1"/>
              </a:solidFill>
              <a:latin typeface="+mn-lt"/>
              <a:ea typeface="ＭＳ Ｐゴシック" panose="020B0600070205080204" pitchFamily="50" charset="-128"/>
            </a:endParaRPr>
          </a:p>
          <a:p>
            <a:pPr algn="ctr">
              <a:defRPr/>
            </a:pPr>
            <a:r>
              <a:rPr lang="en-US" altLang="ja-JP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In</a:t>
            </a:r>
            <a:r>
              <a:rPr lang="en-US" altLang="ja-JP" sz="1400" baseline="-250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O</a:t>
            </a:r>
            <a:r>
              <a:rPr lang="en-US" altLang="ja-JP" sz="1400" baseline="-250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 (001)</a:t>
            </a:r>
            <a:r>
              <a:rPr lang="ja-JP" altLang="en-US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表面モデル</a:t>
            </a:r>
          </a:p>
        </p:txBody>
      </p:sp>
      <p:pic>
        <p:nvPicPr>
          <p:cNvPr id="7176" name="図 1"/>
          <p:cNvPicPr>
            <a:picLocks noChangeAspect="1"/>
          </p:cNvPicPr>
          <p:nvPr/>
        </p:nvPicPr>
        <p:blipFill>
          <a:blip r:embed="rId5" cstate="print"/>
          <a:srcRect t="10883" b="10883"/>
          <a:stretch>
            <a:fillRect/>
          </a:stretch>
        </p:blipFill>
        <p:spPr bwMode="auto">
          <a:xfrm>
            <a:off x="3729038" y="1196975"/>
            <a:ext cx="2838450" cy="152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図 2"/>
          <p:cNvPicPr>
            <a:picLocks noChangeAspect="1"/>
          </p:cNvPicPr>
          <p:nvPr/>
        </p:nvPicPr>
        <p:blipFill>
          <a:blip r:embed="rId6" cstate="print"/>
          <a:srcRect t="10883" b="10883"/>
          <a:stretch>
            <a:fillRect/>
          </a:stretch>
        </p:blipFill>
        <p:spPr bwMode="auto">
          <a:xfrm>
            <a:off x="6740525" y="1196975"/>
            <a:ext cx="2838450" cy="152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テキスト ボックス 22"/>
          <p:cNvSpPr txBox="1"/>
          <p:nvPr/>
        </p:nvSpPr>
        <p:spPr>
          <a:xfrm>
            <a:off x="6740525" y="2730500"/>
            <a:ext cx="28384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最表面の一部を</a:t>
            </a:r>
            <a:r>
              <a:rPr lang="en-US" altLang="ja-JP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Sn</a:t>
            </a:r>
            <a:r>
              <a:rPr lang="ja-JP" altLang="en-US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で置換した</a:t>
            </a:r>
            <a:endParaRPr lang="en-US" altLang="ja-JP" sz="1400" dirty="0">
              <a:solidFill>
                <a:schemeClr val="tx1"/>
              </a:solidFill>
              <a:latin typeface="+mn-lt"/>
              <a:ea typeface="ＭＳ Ｐゴシック" panose="020B0600070205080204" pitchFamily="50" charset="-128"/>
            </a:endParaRPr>
          </a:p>
          <a:p>
            <a:pPr algn="ctr">
              <a:defRPr/>
            </a:pPr>
            <a:r>
              <a:rPr lang="en-US" altLang="ja-JP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In</a:t>
            </a:r>
            <a:r>
              <a:rPr lang="en-US" altLang="ja-JP" sz="1400" baseline="-250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2</a:t>
            </a:r>
            <a:r>
              <a:rPr lang="en-US" altLang="ja-JP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O</a:t>
            </a:r>
            <a:r>
              <a:rPr lang="en-US" altLang="ja-JP" sz="1400" baseline="-250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3</a:t>
            </a:r>
            <a:r>
              <a:rPr lang="en-US" altLang="ja-JP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 (001)</a:t>
            </a:r>
            <a:r>
              <a:rPr lang="ja-JP" altLang="en-US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表面モデル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687388" y="900113"/>
            <a:ext cx="1958975" cy="369887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シミュレートモデル</a:t>
            </a:r>
          </a:p>
        </p:txBody>
      </p:sp>
      <p:grpSp>
        <p:nvGrpSpPr>
          <p:cNvPr id="3" name="グループ化 5"/>
          <p:cNvGrpSpPr>
            <a:grpSpLocks/>
          </p:cNvGrpSpPr>
          <p:nvPr/>
        </p:nvGrpSpPr>
        <p:grpSpPr bwMode="auto">
          <a:xfrm>
            <a:off x="5475288" y="3927475"/>
            <a:ext cx="4276725" cy="2895600"/>
            <a:chOff x="5475823" y="3927475"/>
            <a:chExt cx="4276190" cy="2895238"/>
          </a:xfrm>
        </p:grpSpPr>
        <p:pic>
          <p:nvPicPr>
            <p:cNvPr id="7184" name="図 3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475823" y="3927475"/>
              <a:ext cx="4276190" cy="2895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5" name="図 4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891466" y="4040896"/>
              <a:ext cx="2321999" cy="2487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81" name="Rectangle 18"/>
          <p:cNvSpPr>
            <a:spLocks noChangeArrowheads="1"/>
          </p:cNvSpPr>
          <p:nvPr/>
        </p:nvSpPr>
        <p:spPr bwMode="auto">
          <a:xfrm>
            <a:off x="1497013" y="3465513"/>
            <a:ext cx="30241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ja-JP">
                <a:solidFill>
                  <a:srgbClr val="0000FF"/>
                </a:solidFill>
                <a:latin typeface="Arial" charset="0"/>
              </a:rPr>
              <a:t>In</a:t>
            </a:r>
            <a:r>
              <a:rPr lang="en-US" altLang="ja-JP" baseline="-25000">
                <a:solidFill>
                  <a:srgbClr val="0000FF"/>
                </a:solidFill>
                <a:latin typeface="Arial" charset="0"/>
              </a:rPr>
              <a:t>2</a:t>
            </a:r>
            <a:r>
              <a:rPr lang="en-US" altLang="ja-JP">
                <a:solidFill>
                  <a:srgbClr val="0000FF"/>
                </a:solidFill>
                <a:latin typeface="Arial" charset="0"/>
              </a:rPr>
              <a:t>O</a:t>
            </a:r>
            <a:r>
              <a:rPr lang="en-US" altLang="ja-JP" baseline="-25000">
                <a:solidFill>
                  <a:srgbClr val="0000FF"/>
                </a:solidFill>
                <a:latin typeface="Arial" charset="0"/>
              </a:rPr>
              <a:t>3</a:t>
            </a:r>
            <a:r>
              <a:rPr lang="en-US" altLang="ja-JP">
                <a:solidFill>
                  <a:srgbClr val="0000FF"/>
                </a:solidFill>
                <a:latin typeface="Arial" charset="0"/>
              </a:rPr>
              <a:t> (001)</a:t>
            </a:r>
            <a:r>
              <a:rPr lang="ja-JP" altLang="en-US">
                <a:solidFill>
                  <a:srgbClr val="0000FF"/>
                </a:solidFill>
                <a:latin typeface="Arial" charset="0"/>
              </a:rPr>
              <a:t>表面の</a:t>
            </a:r>
            <a:r>
              <a:rPr lang="en-US" altLang="ja-JP">
                <a:solidFill>
                  <a:srgbClr val="0000FF"/>
                </a:solidFill>
                <a:latin typeface="Arial" charset="0"/>
              </a:rPr>
              <a:t>STM</a:t>
            </a:r>
          </a:p>
        </p:txBody>
      </p:sp>
      <p:sp>
        <p:nvSpPr>
          <p:cNvPr id="7182" name="Rectangle 18"/>
          <p:cNvSpPr>
            <a:spLocks noChangeArrowheads="1"/>
          </p:cNvSpPr>
          <p:nvPr/>
        </p:nvSpPr>
        <p:spPr bwMode="auto">
          <a:xfrm>
            <a:off x="5203825" y="3465513"/>
            <a:ext cx="4548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>
                <a:solidFill>
                  <a:srgbClr val="0000FF"/>
                </a:solidFill>
                <a:latin typeface="Arial" charset="0"/>
              </a:rPr>
              <a:t>一部を</a:t>
            </a:r>
            <a:r>
              <a:rPr lang="en-US" altLang="ja-JP">
                <a:solidFill>
                  <a:srgbClr val="0000FF"/>
                </a:solidFill>
                <a:latin typeface="Arial" charset="0"/>
              </a:rPr>
              <a:t>Sn</a:t>
            </a:r>
            <a:r>
              <a:rPr lang="ja-JP" altLang="en-US">
                <a:solidFill>
                  <a:srgbClr val="0000FF"/>
                </a:solidFill>
                <a:latin typeface="Arial" charset="0"/>
              </a:rPr>
              <a:t>で置換した</a:t>
            </a:r>
            <a:r>
              <a:rPr lang="en-US" altLang="ja-JP">
                <a:solidFill>
                  <a:srgbClr val="0000FF"/>
                </a:solidFill>
                <a:latin typeface="Arial" charset="0"/>
              </a:rPr>
              <a:t>In</a:t>
            </a:r>
            <a:r>
              <a:rPr lang="en-US" altLang="ja-JP" baseline="-25000">
                <a:solidFill>
                  <a:srgbClr val="0000FF"/>
                </a:solidFill>
                <a:latin typeface="Arial" charset="0"/>
              </a:rPr>
              <a:t>2</a:t>
            </a:r>
            <a:r>
              <a:rPr lang="en-US" altLang="ja-JP">
                <a:solidFill>
                  <a:srgbClr val="0000FF"/>
                </a:solidFill>
                <a:latin typeface="Arial" charset="0"/>
              </a:rPr>
              <a:t>O</a:t>
            </a:r>
            <a:r>
              <a:rPr lang="en-US" altLang="ja-JP" baseline="-25000">
                <a:solidFill>
                  <a:srgbClr val="0000FF"/>
                </a:solidFill>
                <a:latin typeface="Arial" charset="0"/>
              </a:rPr>
              <a:t>3</a:t>
            </a:r>
            <a:r>
              <a:rPr lang="en-US" altLang="ja-JP">
                <a:solidFill>
                  <a:srgbClr val="0000FF"/>
                </a:solidFill>
                <a:latin typeface="Arial" charset="0"/>
              </a:rPr>
              <a:t> (001)</a:t>
            </a:r>
            <a:r>
              <a:rPr lang="ja-JP" altLang="en-US">
                <a:solidFill>
                  <a:srgbClr val="0000FF"/>
                </a:solidFill>
                <a:latin typeface="Arial" charset="0"/>
              </a:rPr>
              <a:t>表面の</a:t>
            </a:r>
            <a:r>
              <a:rPr lang="en-US" altLang="ja-JP">
                <a:solidFill>
                  <a:srgbClr val="0000FF"/>
                </a:solidFill>
                <a:latin typeface="Arial" charset="0"/>
              </a:rPr>
              <a:t>STM</a:t>
            </a:r>
          </a:p>
        </p:txBody>
      </p:sp>
      <p:sp>
        <p:nvSpPr>
          <p:cNvPr id="7183" name="テキスト ボックス 16"/>
          <p:cNvSpPr txBox="1">
            <a:spLocks noChangeArrowheads="1"/>
          </p:cNvSpPr>
          <p:nvPr/>
        </p:nvSpPr>
        <p:spPr bwMode="auto">
          <a:xfrm>
            <a:off x="400050" y="3465513"/>
            <a:ext cx="1108075" cy="369887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F2F2F2"/>
                </a:solidFill>
                <a:latin typeface="Arial" charset="0"/>
              </a:rPr>
              <a:t>計算結果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15325</TotalTime>
  <Words>115</Words>
  <Application>Microsoft Office PowerPoint</Application>
  <PresentationFormat>A4 210 x 297 mm</PresentationFormat>
  <Paragraphs>20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【DFTB】透明導電膜ITO (Indium Tin Oxide)のSTM像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1052</cp:revision>
  <dcterms:created xsi:type="dcterms:W3CDTF">2014-03-31T02:49:52Z</dcterms:created>
  <dcterms:modified xsi:type="dcterms:W3CDTF">2016-10-05T06:04:16Z</dcterms:modified>
</cp:coreProperties>
</file>