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FemAFM_ConstHeight_Polymer_001</a:t>
            </a:r>
            <a:endParaRPr lang="en-US" altLang="ja-JP" dirty="0" smtClean="0"/>
          </a:p>
        </p:txBody>
      </p:sp>
    </p:spTree>
    <p:extLst>
      <p:ext uri="{BB962C8B-B14F-4D97-AF65-F5344CB8AC3E}">
        <p14:creationId xmlns="" xmlns:p14="http://schemas.microsoft.com/office/powerpoint/2010/main" val="1461976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ラクトン系高分子ポリマーの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シミュレーション</a:t>
            </a:r>
          </a:p>
        </p:txBody>
      </p:sp>
      <p:pic>
        <p:nvPicPr>
          <p:cNvPr id="75779" name="図 1" descr="clg_femaf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839913"/>
            <a:ext cx="29908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テキスト ボックス 14"/>
          <p:cNvSpPr txBox="1">
            <a:spLocks noChangeArrowheads="1"/>
          </p:cNvSpPr>
          <p:nvPr/>
        </p:nvSpPr>
        <p:spPr bwMode="auto">
          <a:xfrm>
            <a:off x="1622425" y="3933825"/>
            <a:ext cx="1962150" cy="52705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 </a:t>
            </a:r>
            <a:r>
              <a:rPr lang="ja-JP" altLang="en-US" sz="1400">
                <a:latin typeface="Calibri" panose="020F0502020204030204" pitchFamily="34" charset="0"/>
              </a:rPr>
              <a:t>ピラミッド型の</a:t>
            </a:r>
            <a:r>
              <a:rPr lang="en-US" altLang="ja-JP" sz="1400">
                <a:latin typeface="Calibri" panose="020F0502020204030204" pitchFamily="34" charset="0"/>
              </a:rPr>
              <a:t>SiO</a:t>
            </a:r>
            <a:r>
              <a:rPr lang="en-US" altLang="ja-JP" sz="1400" baseline="-25000">
                <a:latin typeface="Calibri" panose="020F0502020204030204" pitchFamily="34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</a:t>
            </a:r>
            <a:r>
              <a:rPr lang="en-US" altLang="ja-JP" sz="1400">
                <a:latin typeface="Calibri" panose="020F0502020204030204" pitchFamily="34" charset="0"/>
              </a:rPr>
              <a:t>: CLG on HOPG</a:t>
            </a:r>
          </a:p>
        </p:txBody>
      </p:sp>
      <p:sp>
        <p:nvSpPr>
          <p:cNvPr id="75781" name="Rectangle 24"/>
          <p:cNvSpPr>
            <a:spLocks noChangeArrowheads="1"/>
          </p:cNvSpPr>
          <p:nvPr/>
        </p:nvSpPr>
        <p:spPr bwMode="auto">
          <a:xfrm>
            <a:off x="200025" y="4656138"/>
            <a:ext cx="345757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900" dirty="0"/>
              <a:t>HOPG: </a:t>
            </a:r>
            <a:r>
              <a:rPr lang="ja-JP" altLang="en-US" sz="900" dirty="0"/>
              <a:t>高配向熱分解黒鉛 </a:t>
            </a:r>
            <a:r>
              <a:rPr lang="en-US" altLang="ja-JP" sz="900" dirty="0"/>
              <a:t>(Highly Oriented Pyrolytic Graphite</a:t>
            </a:r>
            <a:r>
              <a:rPr lang="ja-JP" altLang="en-US" sz="900" dirty="0"/>
              <a:t>）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900" dirty="0"/>
              <a:t>CLG:</a:t>
            </a:r>
            <a:r>
              <a:rPr lang="ja-JP" altLang="en-US" sz="900" dirty="0"/>
              <a:t>ラクトン系高分子量ポリマー</a:t>
            </a:r>
            <a:r>
              <a:rPr lang="en-US" altLang="ja-JP" sz="900" dirty="0"/>
              <a:t>(CLG</a:t>
            </a:r>
            <a:r>
              <a:rPr lang="ja-JP" altLang="en-US" sz="900" dirty="0"/>
              <a:t>：</a:t>
            </a:r>
            <a:r>
              <a:rPr lang="en-US" altLang="ja-JP" sz="900" dirty="0"/>
              <a:t>ε</a:t>
            </a:r>
            <a:r>
              <a:rPr lang="ja-JP" altLang="en-US" sz="900" dirty="0"/>
              <a:t>カプロラクトン・</a:t>
            </a:r>
            <a:r>
              <a:rPr lang="en-US" altLang="ja-JP" sz="900" dirty="0"/>
              <a:t>(L)</a:t>
            </a:r>
            <a:r>
              <a:rPr lang="ja-JP" altLang="en-US" sz="900" dirty="0"/>
              <a:t>ラクチド・グリコリド共重合体</a:t>
            </a:r>
            <a:r>
              <a:rPr lang="en-US" altLang="ja-JP" sz="900" dirty="0"/>
              <a:t>)</a:t>
            </a:r>
            <a:r>
              <a:rPr lang="en-US" altLang="ja-JP" sz="900" b="1" dirty="0"/>
              <a:t> </a:t>
            </a:r>
            <a:endParaRPr lang="en-US" altLang="ja-JP" sz="900" dirty="0"/>
          </a:p>
        </p:txBody>
      </p:sp>
      <p:sp>
        <p:nvSpPr>
          <p:cNvPr id="75782" name="Rectangle 27"/>
          <p:cNvSpPr>
            <a:spLocks noChangeArrowheads="1"/>
          </p:cNvSpPr>
          <p:nvPr/>
        </p:nvSpPr>
        <p:spPr bwMode="auto">
          <a:xfrm>
            <a:off x="5385060" y="4293120"/>
            <a:ext cx="42783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探針が試料に接近している部分では、逆</a:t>
            </a:r>
            <a:r>
              <a:rPr lang="en-US" altLang="ja-JP" sz="1400"/>
              <a:t>6</a:t>
            </a:r>
            <a:r>
              <a:rPr lang="ja-JP" altLang="en-US" sz="1400"/>
              <a:t>乗法則に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従ってファンデルワールス力が急激に増大している。</a:t>
            </a:r>
            <a:endParaRPr lang="en-US" altLang="ja-JP" sz="1400"/>
          </a:p>
        </p:txBody>
      </p:sp>
      <p:grpSp>
        <p:nvGrpSpPr>
          <p:cNvPr id="75785" name="Group 37"/>
          <p:cNvGrpSpPr>
            <a:grpSpLocks/>
          </p:cNvGrpSpPr>
          <p:nvPr/>
        </p:nvGrpSpPr>
        <p:grpSpPr bwMode="auto">
          <a:xfrm>
            <a:off x="6310572" y="1840432"/>
            <a:ext cx="2824163" cy="2425700"/>
            <a:chOff x="3383" y="207"/>
            <a:chExt cx="1824" cy="1567"/>
          </a:xfrm>
        </p:grpSpPr>
        <p:pic>
          <p:nvPicPr>
            <p:cNvPr id="75792" name="図 55" descr="C:\Users\Hiroo Azuma\Documents\FEMAFM_11November2013\femafm_simulation_image_3D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2" y="210"/>
              <a:ext cx="1815" cy="1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93" name="Rectangle 33"/>
            <p:cNvSpPr>
              <a:spLocks noChangeArrowheads="1"/>
            </p:cNvSpPr>
            <p:nvPr/>
          </p:nvSpPr>
          <p:spPr bwMode="auto">
            <a:xfrm>
              <a:off x="3383" y="207"/>
              <a:ext cx="767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ja-JP" sz="1800">
                  <a:solidFill>
                    <a:srgbClr val="FFFFCC"/>
                  </a:solidFill>
                </a:rPr>
                <a:t>AFM</a:t>
              </a:r>
              <a:r>
                <a:rPr lang="ja-JP" altLang="en-US" sz="1800">
                  <a:solidFill>
                    <a:srgbClr val="FFFFCC"/>
                  </a:solidFill>
                </a:rPr>
                <a:t>画像</a:t>
              </a:r>
              <a:r>
                <a:rPr lang="ja-JP" altLang="en-US" sz="1800" b="1">
                  <a:solidFill>
                    <a:srgbClr val="FFFFCC"/>
                  </a:solidFill>
                </a:rPr>
                <a:t> </a:t>
              </a:r>
            </a:p>
          </p:txBody>
        </p:sp>
      </p:grpSp>
      <p:sp>
        <p:nvSpPr>
          <p:cNvPr id="75786" name="Text Box 14"/>
          <p:cNvSpPr txBox="1">
            <a:spLocks noChangeArrowheads="1"/>
          </p:cNvSpPr>
          <p:nvPr/>
        </p:nvSpPr>
        <p:spPr bwMode="auto">
          <a:xfrm>
            <a:off x="344488" y="1268413"/>
            <a:ext cx="11239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  <p:sp>
        <p:nvSpPr>
          <p:cNvPr id="75791" name="Line 24"/>
          <p:cNvSpPr>
            <a:spLocks noChangeShapeType="1"/>
          </p:cNvSpPr>
          <p:nvPr/>
        </p:nvSpPr>
        <p:spPr bwMode="auto">
          <a:xfrm flipH="1" flipV="1">
            <a:off x="3656820" y="3068950"/>
            <a:ext cx="2376435" cy="442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ja-JP" altLang="en-US"/>
          </a:p>
        </p:txBody>
      </p:sp>
      <p:sp>
        <p:nvSpPr>
          <p:cNvPr id="75789" name="Rectangle 38"/>
          <p:cNvSpPr>
            <a:spLocks noChangeArrowheads="1"/>
          </p:cNvSpPr>
          <p:nvPr/>
        </p:nvSpPr>
        <p:spPr bwMode="auto">
          <a:xfrm>
            <a:off x="3224213" y="1052513"/>
            <a:ext cx="316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Constant height (static) mode</a:t>
            </a:r>
            <a:endParaRPr lang="ja-JP" altLang="en-US" sz="1800" b="1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89</Words>
  <Application>Microsoft Office PowerPoint</Application>
  <PresentationFormat>A4 210 x 297 mm</PresentationFormat>
  <Paragraphs>11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 ラクトン系高分子ポリマーのAFMシミュレーション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1016</cp:revision>
  <dcterms:created xsi:type="dcterms:W3CDTF">2014-03-31T02:49:52Z</dcterms:created>
  <dcterms:modified xsi:type="dcterms:W3CDTF">2016-08-30T04:15:39Z</dcterms:modified>
</cp:coreProperties>
</file>