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912" r:id="rId4"/>
    <p:sldId id="1188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CG_ForceCurve_Inorganic_003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xmlns="" val="1908435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244425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20"/>
          <p:cNvSpPr>
            <a:spLocks noChangeArrowheads="1"/>
          </p:cNvSpPr>
          <p:nvPr/>
        </p:nvSpPr>
        <p:spPr bwMode="auto">
          <a:xfrm>
            <a:off x="6105525" y="604838"/>
            <a:ext cx="2403475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rgbClr val="0000FF"/>
                </a:solidFill>
              </a:rPr>
              <a:t>Simulated force curve</a:t>
            </a:r>
          </a:p>
        </p:txBody>
      </p:sp>
      <p:sp>
        <p:nvSpPr>
          <p:cNvPr id="126980" name="Text Box 12"/>
          <p:cNvSpPr txBox="1">
            <a:spLocks noChangeArrowheads="1"/>
          </p:cNvSpPr>
          <p:nvPr/>
        </p:nvSpPr>
        <p:spPr bwMode="auto">
          <a:xfrm>
            <a:off x="5097020" y="3861060"/>
            <a:ext cx="42386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水中の場合、水和構造による振動的振舞いが現れる。</a:t>
            </a:r>
          </a:p>
        </p:txBody>
      </p:sp>
      <p:grpSp>
        <p:nvGrpSpPr>
          <p:cNvPr id="126983" name="Group 11"/>
          <p:cNvGrpSpPr>
            <a:grpSpLocks/>
          </p:cNvGrpSpPr>
          <p:nvPr/>
        </p:nvGrpSpPr>
        <p:grpSpPr bwMode="auto">
          <a:xfrm>
            <a:off x="735013" y="858838"/>
            <a:ext cx="3384550" cy="2493962"/>
            <a:chOff x="126" y="648"/>
            <a:chExt cx="2132" cy="1571"/>
          </a:xfrm>
        </p:grpSpPr>
        <p:pic>
          <p:nvPicPr>
            <p:cNvPr id="126987" name="Picture 12" descr="setu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648"/>
              <a:ext cx="2132" cy="1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6988" name="Text Box 13"/>
            <p:cNvSpPr txBox="1">
              <a:spLocks noChangeArrowheads="1"/>
            </p:cNvSpPr>
            <p:nvPr/>
          </p:nvSpPr>
          <p:spPr bwMode="auto">
            <a:xfrm>
              <a:off x="217" y="708"/>
              <a:ext cx="519" cy="145"/>
            </a:xfrm>
            <a:prstGeom prst="rect">
              <a:avLst/>
            </a:prstGeom>
            <a:noFill/>
            <a:ln w="127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en-US" altLang="ja-JP" sz="13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Tip: CNT</a:t>
              </a:r>
              <a:endParaRPr lang="en-US" altLang="ja-JP" sz="20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6989" name="Text Box 14"/>
            <p:cNvSpPr txBox="1">
              <a:spLocks noChangeArrowheads="1"/>
            </p:cNvSpPr>
            <p:nvPr/>
          </p:nvSpPr>
          <p:spPr bwMode="auto">
            <a:xfrm>
              <a:off x="1351" y="1480"/>
              <a:ext cx="823" cy="154"/>
            </a:xfrm>
            <a:prstGeom prst="rect">
              <a:avLst/>
            </a:prstGeom>
            <a:noFill/>
            <a:ln w="127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r>
                <a:rPr lang="nb-NO" altLang="ja-JP" sz="14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Sample: MICA</a:t>
              </a:r>
            </a:p>
          </p:txBody>
        </p:sp>
        <p:sp>
          <p:nvSpPr>
            <p:cNvPr id="126990" name="Line 15"/>
            <p:cNvSpPr>
              <a:spLocks noChangeShapeType="1"/>
            </p:cNvSpPr>
            <p:nvPr/>
          </p:nvSpPr>
          <p:spPr bwMode="auto">
            <a:xfrm>
              <a:off x="807" y="1207"/>
              <a:ext cx="0" cy="454"/>
            </a:xfrm>
            <a:prstGeom prst="line">
              <a:avLst/>
            </a:prstGeom>
            <a:noFill/>
            <a:ln w="57150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126984" name="Rectangle 16"/>
          <p:cNvSpPr>
            <a:spLocks noChangeArrowheads="1"/>
          </p:cNvSpPr>
          <p:nvPr/>
        </p:nvSpPr>
        <p:spPr bwMode="auto">
          <a:xfrm>
            <a:off x="901700" y="3340100"/>
            <a:ext cx="30019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CNT tip approaches a mica in water</a:t>
            </a:r>
          </a:p>
        </p:txBody>
      </p:sp>
      <p:pic>
        <p:nvPicPr>
          <p:cNvPr id="126985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7825" y="981075"/>
            <a:ext cx="3529013" cy="274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6986" name="Rectangle 1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CG-RISM】水中の</a:t>
            </a:r>
            <a:r>
              <a:rPr lang="ja-JP" altLang="en-US" dirty="0" smtClean="0"/>
              <a:t>フォースカーブシミュレーション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1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ja-JP" altLang="en-US" dirty="0" smtClean="0"/>
              <a:t>（参考）</a:t>
            </a:r>
            <a:r>
              <a:rPr lang="en-US" altLang="ja-JP" dirty="0" smtClean="0"/>
              <a:t>MICA</a:t>
            </a:r>
            <a:r>
              <a:rPr lang="ja-JP" altLang="en-US" dirty="0" smtClean="0"/>
              <a:t>のフォースカーブ</a:t>
            </a:r>
          </a:p>
        </p:txBody>
      </p:sp>
      <p:pic>
        <p:nvPicPr>
          <p:cNvPr id="129027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8" y="995363"/>
            <a:ext cx="9648825" cy="3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8" name="テキスト ボックス 2"/>
          <p:cNvSpPr txBox="1">
            <a:spLocks noChangeArrowheads="1"/>
          </p:cNvSpPr>
          <p:nvPr/>
        </p:nvSpPr>
        <p:spPr bwMode="auto">
          <a:xfrm>
            <a:off x="0" y="60928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ja-JP" altLang="en-US"/>
          </a:p>
        </p:txBody>
      </p:sp>
      <p:sp>
        <p:nvSpPr>
          <p:cNvPr id="129029" name="正方形/長方形 3"/>
          <p:cNvSpPr>
            <a:spLocks noChangeArrowheads="1"/>
          </p:cNvSpPr>
          <p:nvPr/>
        </p:nvSpPr>
        <p:spPr bwMode="auto">
          <a:xfrm>
            <a:off x="184150" y="4452938"/>
            <a:ext cx="95377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>
                <a:solidFill>
                  <a:srgbClr val="000000"/>
                </a:solidFill>
                <a:latin typeface="AdvP41153C"/>
              </a:rPr>
              <a:t>Fig. 36. Typical force-vs.-distance curve measured on a planar mica surface in buffer after exposure to 1,2-dioleoyl-</a:t>
            </a:r>
            <a:r>
              <a:rPr lang="en-US" altLang="ja-JP">
                <a:solidFill>
                  <a:srgbClr val="000000"/>
                </a:solidFill>
                <a:latin typeface="AdvP4B2E3F"/>
              </a:rPr>
              <a:t>sn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-glycero-3-phosphocholine (DOPC), 1,2-dioleoyl-</a:t>
            </a:r>
            <a:r>
              <a:rPr lang="en-US" altLang="ja-JP">
                <a:solidFill>
                  <a:srgbClr val="000000"/>
                </a:solidFill>
                <a:latin typeface="AdvP4B2E3F"/>
              </a:rPr>
              <a:t>sn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-glycero-3-phospho-L-serine (DOPS), and 1,2-dioleoyl-3-trimethylammonium-propanechloride (DOTAP) vesicles. The AFM tips were first coated with chromium and gold and then with a monolayer of mercapto undecanol (HS(CH</a:t>
            </a:r>
            <a:r>
              <a:rPr lang="en-US" altLang="ja-JP" sz="800">
                <a:solidFill>
                  <a:srgbClr val="000000"/>
                </a:solidFill>
                <a:latin typeface="AdvP41153C"/>
              </a:rPr>
              <a:t>2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)</a:t>
            </a:r>
            <a:r>
              <a:rPr lang="en-US" altLang="ja-JP" sz="800">
                <a:solidFill>
                  <a:srgbClr val="000000"/>
                </a:solidFill>
                <a:latin typeface="AdvP41153C"/>
              </a:rPr>
              <a:t>11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OH). For details see Ref. </a:t>
            </a:r>
            <a:r>
              <a:rPr lang="en-US" altLang="ja-JP">
                <a:solidFill>
                  <a:srgbClr val="000066"/>
                </a:solidFill>
                <a:latin typeface="AdvP41153C"/>
              </a:rPr>
              <a:t>[738]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.</a:t>
            </a:r>
            <a:endParaRPr lang="ja-JP" altLang="en-US"/>
          </a:p>
        </p:txBody>
      </p:sp>
      <p:sp>
        <p:nvSpPr>
          <p:cNvPr id="129030" name="正方形/長方形 21"/>
          <p:cNvSpPr>
            <a:spLocks noChangeArrowheads="1"/>
          </p:cNvSpPr>
          <p:nvPr/>
        </p:nvSpPr>
        <p:spPr bwMode="auto">
          <a:xfrm>
            <a:off x="200025" y="6092825"/>
            <a:ext cx="95361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altLang="ja-JP" sz="1600">
                <a:solidFill>
                  <a:schemeClr val="tx1"/>
                </a:solidFill>
              </a:rPr>
              <a:t>Hans-Ju¨rgen Butt et. al, Surface Science Reports 59 (2005) 1–152.</a:t>
            </a:r>
          </a:p>
          <a:p>
            <a:r>
              <a:rPr lang="en-US" altLang="ja-JP" sz="1600">
                <a:solidFill>
                  <a:schemeClr val="tx1"/>
                </a:solidFill>
              </a:rPr>
              <a:t>Force measurements with the atomic force microscope: Technique, interpretation and applications</a:t>
            </a:r>
            <a:endParaRPr lang="ja-JP" altLang="en-US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133</Words>
  <Application>Microsoft Office PowerPoint</Application>
  <PresentationFormat>A4 210 x 297 mm</PresentationFormat>
  <Paragraphs>11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【CG-RISM】水中のフォースカーブシミュレーション</vt:lpstr>
      <vt:lpstr>（参考）MICAのフォースカーブ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1031</cp:revision>
  <dcterms:created xsi:type="dcterms:W3CDTF">2014-03-31T02:49:52Z</dcterms:created>
  <dcterms:modified xsi:type="dcterms:W3CDTF">2016-09-02T06:23:01Z</dcterms:modified>
</cp:coreProperties>
</file>