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192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fontAlgn="ctr" hangingPunct="1"/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DFTB_ConstCurrentSTM_Organic_006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14340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E997A2B9-DEB1-4A72-9B3B-DF2367000C3E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630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角丸四角形 18"/>
          <p:cNvSpPr>
            <a:spLocks noChangeArrowheads="1"/>
          </p:cNvSpPr>
          <p:nvPr/>
        </p:nvSpPr>
        <p:spPr bwMode="auto">
          <a:xfrm>
            <a:off x="4859338" y="3110739"/>
            <a:ext cx="4892675" cy="3734691"/>
          </a:xfrm>
          <a:prstGeom prst="roundRect">
            <a:avLst>
              <a:gd name="adj" fmla="val 7403"/>
            </a:avLst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3319" name="Rectangle 18"/>
          <p:cNvSpPr>
            <a:spLocks noChangeArrowheads="1"/>
          </p:cNvSpPr>
          <p:nvPr/>
        </p:nvSpPr>
        <p:spPr bwMode="auto">
          <a:xfrm>
            <a:off x="6345238" y="3086927"/>
            <a:ext cx="1944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cf. Experiment</a:t>
            </a:r>
            <a:endParaRPr lang="ja-JP" alt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3320" name="正方形/長方形 2"/>
          <p:cNvSpPr>
            <a:spLocks noChangeArrowheads="1"/>
          </p:cNvSpPr>
          <p:nvPr/>
        </p:nvSpPr>
        <p:spPr bwMode="auto">
          <a:xfrm>
            <a:off x="4968875" y="6067555"/>
            <a:ext cx="45958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 sz="1400" dirty="0">
                <a:solidFill>
                  <a:srgbClr val="000080"/>
                </a:solidFill>
                <a:latin typeface="Arial" panose="020B0604020202020204" pitchFamily="34" charset="0"/>
              </a:rPr>
              <a:t>Experimental STM image (4 nm x 4 nm, U = -1.2 V, I = 0.13 </a:t>
            </a:r>
            <a:r>
              <a:rPr lang="en-US" altLang="ja-JP" sz="1400" dirty="0" err="1">
                <a:solidFill>
                  <a:srgbClr val="000080"/>
                </a:solidFill>
                <a:latin typeface="Arial" panose="020B0604020202020204" pitchFamily="34" charset="0"/>
              </a:rPr>
              <a:t>nA</a:t>
            </a:r>
            <a:r>
              <a:rPr lang="en-US" altLang="ja-JP" sz="1400" dirty="0">
                <a:solidFill>
                  <a:srgbClr val="000080"/>
                </a:solidFill>
                <a:latin typeface="Arial" panose="020B0604020202020204" pitchFamily="34" charset="0"/>
              </a:rPr>
              <a:t>) of </a:t>
            </a:r>
            <a:r>
              <a:rPr lang="en-US" altLang="ja-JP" sz="1400" dirty="0" err="1">
                <a:solidFill>
                  <a:srgbClr val="000080"/>
                </a:solidFill>
                <a:latin typeface="Arial" panose="020B0604020202020204" pitchFamily="34" charset="0"/>
              </a:rPr>
              <a:t>perylene</a:t>
            </a:r>
            <a:r>
              <a:rPr lang="en-US" altLang="ja-JP" sz="1400" dirty="0">
                <a:solidFill>
                  <a:srgbClr val="000080"/>
                </a:solidFill>
                <a:latin typeface="Arial" panose="020B0604020202020204" pitchFamily="34" charset="0"/>
              </a:rPr>
              <a:t> superstructure.</a:t>
            </a:r>
          </a:p>
        </p:txBody>
      </p:sp>
      <p:sp>
        <p:nvSpPr>
          <p:cNvPr id="13321" name="正方形/長方形 2"/>
          <p:cNvSpPr>
            <a:spLocks noChangeArrowheads="1"/>
          </p:cNvSpPr>
          <p:nvPr/>
        </p:nvSpPr>
        <p:spPr bwMode="auto">
          <a:xfrm>
            <a:off x="5170488" y="6569205"/>
            <a:ext cx="46069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 sz="1200">
                <a:solidFill>
                  <a:schemeClr val="tx1"/>
                </a:solidFill>
              </a:rPr>
              <a:t>H.-J. Gao and Li Gao, Progress in Surface Science 85, 28–91 (2010).</a:t>
            </a:r>
          </a:p>
        </p:txBody>
      </p:sp>
      <p:sp>
        <p:nvSpPr>
          <p:cNvPr id="13322" name="テキスト ボックス 16"/>
          <p:cNvSpPr txBox="1">
            <a:spLocks noChangeArrowheads="1"/>
          </p:cNvSpPr>
          <p:nvPr/>
        </p:nvSpPr>
        <p:spPr bwMode="auto">
          <a:xfrm>
            <a:off x="1830388" y="3119874"/>
            <a:ext cx="1108075" cy="36830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>
                <a:solidFill>
                  <a:srgbClr val="F2F2F2"/>
                </a:solidFill>
                <a:latin typeface="Arial" panose="020B0604020202020204" pitchFamily="34" charset="0"/>
              </a:rPr>
              <a:t>計算結果</a:t>
            </a:r>
          </a:p>
        </p:txBody>
      </p:sp>
      <p:pic>
        <p:nvPicPr>
          <p:cNvPr id="13323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78"/>
          <a:stretch>
            <a:fillRect/>
          </a:stretch>
        </p:blipFill>
        <p:spPr bwMode="auto">
          <a:xfrm>
            <a:off x="5985841" y="3456925"/>
            <a:ext cx="2639670" cy="2610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6" name="図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3524665"/>
            <a:ext cx="4519612" cy="319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グループ化 1"/>
          <p:cNvGrpSpPr/>
          <p:nvPr/>
        </p:nvGrpSpPr>
        <p:grpSpPr>
          <a:xfrm>
            <a:off x="128588" y="836916"/>
            <a:ext cx="9688512" cy="2224088"/>
            <a:chOff x="128588" y="457200"/>
            <a:chExt cx="9688512" cy="2224088"/>
          </a:xfrm>
        </p:grpSpPr>
        <p:sp>
          <p:nvSpPr>
            <p:cNvPr id="21" name="テキスト ボックス 14"/>
            <p:cNvSpPr txBox="1">
              <a:spLocks noChangeArrowheads="1"/>
            </p:cNvSpPr>
            <p:nvPr/>
          </p:nvSpPr>
          <p:spPr bwMode="auto">
            <a:xfrm>
              <a:off x="2938463" y="763588"/>
              <a:ext cx="3617912" cy="1814512"/>
            </a:xfrm>
            <a:prstGeom prst="rect">
              <a:avLst/>
            </a:prstGeom>
            <a:solidFill>
              <a:srgbClr val="FFFFCC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defRPr/>
              </a:pPr>
              <a:r>
                <a:rPr lang="ja-JP" altLang="en-US" sz="1400" dirty="0">
                  <a:solidFill>
                    <a:schemeClr val="tx1"/>
                  </a:solidFill>
                  <a:latin typeface="+mn-lt"/>
                </a:rPr>
                <a:t>探</a:t>
              </a:r>
              <a:r>
                <a:rPr lang="ja-JP" altLang="en-US" sz="1400" dirty="0" smtClean="0">
                  <a:solidFill>
                    <a:schemeClr val="tx1"/>
                  </a:solidFill>
                  <a:latin typeface="+mn-lt"/>
                </a:rPr>
                <a:t>針：</a:t>
              </a:r>
              <a:r>
                <a:rPr lang="en-US" altLang="ja-JP" sz="1400" dirty="0" smtClean="0">
                  <a:solidFill>
                    <a:schemeClr val="tx1"/>
                  </a:solidFill>
                  <a:latin typeface="+mn-lt"/>
                </a:rPr>
                <a:t> Si</a:t>
              </a:r>
              <a:r>
                <a:rPr lang="en-US" altLang="ja-JP" sz="1400" baseline="-25000" dirty="0" smtClean="0">
                  <a:solidFill>
                    <a:schemeClr val="tx1"/>
                  </a:solidFill>
                  <a:latin typeface="+mn-lt"/>
                </a:rPr>
                <a:t>4</a:t>
              </a:r>
              <a:r>
                <a:rPr lang="en-US" altLang="ja-JP" sz="1400" dirty="0" smtClean="0">
                  <a:solidFill>
                    <a:schemeClr val="tx1"/>
                  </a:solidFill>
                  <a:latin typeface="+mn-lt"/>
                </a:rPr>
                <a:t>H</a:t>
              </a:r>
              <a:r>
                <a:rPr lang="en-US" altLang="ja-JP" sz="1400" baseline="-25000" dirty="0" smtClean="0">
                  <a:solidFill>
                    <a:schemeClr val="tx1"/>
                  </a:solidFill>
                  <a:latin typeface="+mn-lt"/>
                </a:rPr>
                <a:t>9</a:t>
              </a:r>
            </a:p>
            <a:p>
              <a:pPr eaLnBrk="1" hangingPunct="1">
                <a:defRPr/>
              </a:pPr>
              <a:r>
                <a:rPr lang="ja-JP" altLang="en-US" sz="1400" dirty="0" smtClean="0">
                  <a:solidFill>
                    <a:schemeClr val="tx1"/>
                  </a:solidFill>
                  <a:latin typeface="+mn-lt"/>
                </a:rPr>
                <a:t>試料： </a:t>
              </a:r>
              <a:r>
                <a:rPr lang="en-US" altLang="ja-JP" sz="1400" dirty="0" smtClean="0">
                  <a:solidFill>
                    <a:schemeClr val="tx1"/>
                  </a:solidFill>
                  <a:latin typeface="+mn-lt"/>
                </a:rPr>
                <a:t>Ag(110)</a:t>
              </a:r>
              <a:r>
                <a:rPr lang="ja-JP" altLang="en-US" sz="1400" dirty="0" smtClean="0">
                  <a:solidFill>
                    <a:schemeClr val="tx1"/>
                  </a:solidFill>
                  <a:latin typeface="+mn-lt"/>
                </a:rPr>
                <a:t>面上の</a:t>
              </a:r>
              <a:r>
                <a:rPr lang="en-US" altLang="ja-JP" sz="1400" dirty="0" smtClean="0">
                  <a:solidFill>
                    <a:schemeClr val="tx1"/>
                  </a:solidFill>
                  <a:latin typeface="+mn-lt"/>
                </a:rPr>
                <a:t/>
              </a:r>
              <a:br>
                <a:rPr lang="en-US" altLang="ja-JP" sz="1400" dirty="0" smtClean="0">
                  <a:solidFill>
                    <a:schemeClr val="tx1"/>
                  </a:solidFill>
                  <a:latin typeface="+mn-lt"/>
                </a:rPr>
              </a:br>
              <a:r>
                <a:rPr lang="ja-JP" altLang="en-US" sz="1400" dirty="0" smtClean="0">
                  <a:solidFill>
                    <a:schemeClr val="tx1"/>
                  </a:solidFill>
                  <a:latin typeface="+mn-lt"/>
                </a:rPr>
                <a:t>          </a:t>
              </a:r>
              <a:r>
                <a:rPr lang="en-US" altLang="ja-JP" sz="1400" dirty="0" err="1" smtClean="0">
                  <a:solidFill>
                    <a:schemeClr val="tx1"/>
                  </a:solidFill>
                  <a:latin typeface="+mn-lt"/>
                </a:rPr>
                <a:t>Perylene</a:t>
              </a:r>
              <a:r>
                <a:rPr lang="ja-JP" altLang="en-US" sz="1400" dirty="0" smtClean="0">
                  <a:solidFill>
                    <a:schemeClr val="tx1"/>
                  </a:solidFill>
                  <a:latin typeface="+mn-lt"/>
                </a:rPr>
                <a:t>分子</a:t>
              </a:r>
              <a:endParaRPr lang="en-US" altLang="ja-JP" sz="1400" dirty="0" smtClean="0">
                <a:solidFill>
                  <a:schemeClr val="tx1"/>
                </a:solidFill>
                <a:latin typeface="+mn-lt"/>
              </a:endParaRPr>
            </a:p>
            <a:p>
              <a:pPr eaLnBrk="1" hangingPunct="1">
                <a:defRPr/>
              </a:pPr>
              <a:r>
                <a:rPr lang="ja-JP" altLang="en-US" sz="1400" dirty="0" smtClean="0">
                  <a:solidFill>
                    <a:srgbClr val="000000"/>
                  </a:solidFill>
                  <a:latin typeface="+mn-lt"/>
                </a:rPr>
                <a:t>スキャンエリア： 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+mn-lt"/>
                </a:rPr>
                <a:t>20</a:t>
              </a:r>
              <a:r>
                <a:rPr lang="en-US" altLang="ja-JP" sz="1400" dirty="0" smtClean="0">
                  <a:solidFill>
                    <a:srgbClr val="000000"/>
                  </a:solidFill>
                </a:rPr>
                <a:t> Å 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+mn-lt"/>
                </a:rPr>
                <a:t>x 20 </a:t>
              </a:r>
              <a:r>
                <a:rPr lang="en-US" altLang="ja-JP" sz="1400" dirty="0" smtClean="0">
                  <a:solidFill>
                    <a:srgbClr val="000000"/>
                  </a:solidFill>
                </a:rPr>
                <a:t>Å</a:t>
              </a:r>
              <a:r>
                <a:rPr lang="ja-JP" altLang="en-US" sz="1400" dirty="0" smtClean="0">
                  <a:solidFill>
                    <a:srgbClr val="000000"/>
                  </a:solidFill>
                </a:rPr>
                <a:t> </a:t>
              </a:r>
              <a:endParaRPr lang="en-US" altLang="ja-JP" sz="1400" dirty="0" smtClean="0">
                <a:solidFill>
                  <a:srgbClr val="000000"/>
                </a:solidFill>
              </a:endParaRPr>
            </a:p>
            <a:p>
              <a:pPr eaLnBrk="1" hangingPunct="1">
                <a:defRPr/>
              </a:pPr>
              <a:r>
                <a:rPr lang="ja-JP" altLang="en-US" sz="1400" dirty="0" smtClean="0">
                  <a:solidFill>
                    <a:srgbClr val="000000"/>
                  </a:solidFill>
                  <a:latin typeface="Arial"/>
                </a:rPr>
                <a:t>スキャンモード</a:t>
              </a:r>
              <a:r>
                <a:rPr lang="ja-JP" altLang="en-US" sz="1400" dirty="0">
                  <a:solidFill>
                    <a:srgbClr val="000000"/>
                  </a:solidFill>
                  <a:latin typeface="Arial"/>
                </a:rPr>
                <a:t>： </a:t>
              </a:r>
              <a:r>
                <a:rPr lang="en-US" altLang="ja-JP" sz="1400" dirty="0">
                  <a:solidFill>
                    <a:srgbClr val="000000"/>
                  </a:solidFill>
                  <a:latin typeface="Arial"/>
                </a:rPr>
                <a:t>constant current STM</a:t>
              </a:r>
            </a:p>
            <a:p>
              <a:pPr eaLnBrk="1" hangingPunct="1">
                <a:defRPr/>
              </a:pPr>
              <a:r>
                <a:rPr lang="ja-JP" altLang="en-US" sz="1400" dirty="0">
                  <a:solidFill>
                    <a:srgbClr val="000000"/>
                  </a:solidFill>
                  <a:latin typeface="Arial"/>
                </a:rPr>
                <a:t>探針バイアス： 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Arial"/>
                </a:rPr>
                <a:t>+1.2 </a:t>
              </a:r>
              <a:r>
                <a:rPr lang="en-US" altLang="ja-JP" sz="1400" dirty="0">
                  <a:solidFill>
                    <a:srgbClr val="000000"/>
                  </a:solidFill>
                  <a:latin typeface="Arial"/>
                </a:rPr>
                <a:t>V</a:t>
              </a:r>
            </a:p>
            <a:p>
              <a:pPr eaLnBrk="1" hangingPunct="1">
                <a:defRPr/>
              </a:pPr>
              <a:r>
                <a:rPr lang="ja-JP" altLang="en-US" sz="1400" dirty="0">
                  <a:solidFill>
                    <a:srgbClr val="000000"/>
                  </a:solidFill>
                  <a:latin typeface="Arial"/>
                </a:rPr>
                <a:t>電流値： 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Arial"/>
                </a:rPr>
                <a:t>1000 </a:t>
              </a:r>
              <a:r>
                <a:rPr lang="en-US" altLang="ja-JP" sz="1400" dirty="0" err="1" smtClean="0">
                  <a:solidFill>
                    <a:srgbClr val="000000"/>
                  </a:solidFill>
                  <a:latin typeface="Arial"/>
                </a:rPr>
                <a:t>nA</a:t>
              </a:r>
              <a:r>
                <a:rPr lang="ja-JP" altLang="en-US" sz="1400" dirty="0" smtClean="0">
                  <a:solidFill>
                    <a:srgbClr val="000000"/>
                  </a:solidFill>
                  <a:latin typeface="Arial"/>
                </a:rPr>
                <a:t> </a:t>
              </a:r>
              <a:endParaRPr lang="en-US" altLang="ja-JP" sz="1400" dirty="0" smtClean="0">
                <a:solidFill>
                  <a:srgbClr val="000000"/>
                </a:solidFill>
                <a:latin typeface="Arial"/>
              </a:endParaRPr>
            </a:p>
            <a:p>
              <a:pPr eaLnBrk="1" hangingPunct="1">
                <a:defRPr/>
              </a:pPr>
              <a:r>
                <a:rPr lang="ja-JP" altLang="en-US" sz="1400" dirty="0" smtClean="0">
                  <a:solidFill>
                    <a:srgbClr val="000000"/>
                  </a:solidFill>
                  <a:latin typeface="Arial"/>
                </a:rPr>
                <a:t>解像度： 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Arial"/>
                </a:rPr>
                <a:t>0.5 </a:t>
              </a:r>
              <a:r>
                <a:rPr lang="en-US" altLang="ja-JP" sz="1400" dirty="0" smtClean="0">
                  <a:solidFill>
                    <a:srgbClr val="000000"/>
                  </a:solidFill>
                </a:rPr>
                <a:t>Å</a:t>
              </a:r>
              <a:r>
                <a:rPr lang="ja-JP" altLang="en-US" sz="1400" dirty="0" smtClean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316" name="角丸四角形 28"/>
            <p:cNvSpPr>
              <a:spLocks noChangeArrowheads="1"/>
            </p:cNvSpPr>
            <p:nvPr/>
          </p:nvSpPr>
          <p:spPr bwMode="auto">
            <a:xfrm>
              <a:off x="128588" y="660400"/>
              <a:ext cx="9623425" cy="2020888"/>
            </a:xfrm>
            <a:prstGeom prst="roundRect">
              <a:avLst>
                <a:gd name="adj" fmla="val 9222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18240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2812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27384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1956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4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0" name="テキスト ボックス 29"/>
            <p:cNvSpPr txBox="1"/>
            <p:nvPr/>
          </p:nvSpPr>
          <p:spPr>
            <a:xfrm>
              <a:off x="352425" y="457200"/>
              <a:ext cx="1958975" cy="369888"/>
            </a:xfrm>
            <a:prstGeom prst="rect">
              <a:avLst/>
            </a:prstGeom>
            <a:solidFill>
              <a:srgbClr val="EAF4D6"/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+mn-lt"/>
                </a:rPr>
                <a:t>シミュレートモデル</a:t>
              </a:r>
            </a:p>
          </p:txBody>
        </p:sp>
        <p:pic>
          <p:nvPicPr>
            <p:cNvPr id="13324" name="図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688" y="827088"/>
              <a:ext cx="2533650" cy="1643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5" name="正方形/長方形 4"/>
            <p:cNvSpPr>
              <a:spLocks noChangeArrowheads="1"/>
            </p:cNvSpPr>
            <p:nvPr/>
          </p:nvSpPr>
          <p:spPr bwMode="auto">
            <a:xfrm>
              <a:off x="6667500" y="711200"/>
              <a:ext cx="3149600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ja-JP" altLang="en-US" sz="1600">
                  <a:solidFill>
                    <a:schemeClr val="tx1"/>
                  </a:solidFill>
                </a:rPr>
                <a:t>周期的境界条件で拡張したモデル</a:t>
              </a:r>
            </a:p>
          </p:txBody>
        </p:sp>
        <p:pic>
          <p:nvPicPr>
            <p:cNvPr id="13327" name="図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3363" y="785813"/>
              <a:ext cx="1171575" cy="846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8" name="図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28" t="7817" b="7753"/>
            <a:stretch>
              <a:fillRect/>
            </a:stretch>
          </p:blipFill>
          <p:spPr bwMode="auto">
            <a:xfrm>
              <a:off x="7008813" y="1038225"/>
              <a:ext cx="2481262" cy="160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テキスト ボックス 16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31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ja-JP" dirty="0" smtClean="0"/>
              <a:t>【</a:t>
            </a:r>
            <a:r>
              <a:rPr lang="en-US" altLang="ja-JP" dirty="0" smtClean="0"/>
              <a:t>DFTB</a:t>
            </a:r>
            <a:r>
              <a:rPr lang="ja-JP" altLang="ja-JP" dirty="0" smtClean="0"/>
              <a:t>】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Perylene</a:t>
            </a:r>
            <a:r>
              <a:rPr lang="en-US" altLang="ja-JP" dirty="0" smtClean="0"/>
              <a:t> on Ag(110)</a:t>
            </a:r>
            <a:r>
              <a:rPr lang="ja-JP" altLang="en-US" dirty="0" smtClean="0"/>
              <a:t>の</a:t>
            </a:r>
            <a:r>
              <a:rPr lang="en-US" altLang="ja-JP" dirty="0" smtClean="0"/>
              <a:t>constant current STM</a:t>
            </a:r>
            <a:r>
              <a:rPr lang="ja-JP" altLang="en-US" dirty="0" smtClean="0"/>
              <a:t>像</a:t>
            </a:r>
          </a:p>
        </p:txBody>
      </p:sp>
    </p:spTree>
    <p:extLst>
      <p:ext uri="{BB962C8B-B14F-4D97-AF65-F5344CB8AC3E}">
        <p14:creationId xmlns:p14="http://schemas.microsoft.com/office/powerpoint/2010/main" val="198000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82</Words>
  <Application>Microsoft Office PowerPoint</Application>
  <PresentationFormat>A4 210 x 297 mm</PresentationFormat>
  <Paragraphs>17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【DFTB】 Perylene on Ag(110)のconstant current STM像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2016-08-31T06:39:55Z</dcterms:modified>
</cp:coreProperties>
</file>