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6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DFTB_KPFM_Inorganic_002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9753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1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 TiO</a:t>
            </a:r>
            <a:r>
              <a:rPr lang="en-US" altLang="ja-JP" baseline="-25000" dirty="0" smtClean="0"/>
              <a:t>2</a:t>
            </a:r>
            <a:r>
              <a:rPr lang="en-US" altLang="ja-JP" dirty="0" smtClean="0"/>
              <a:t>(110)</a:t>
            </a:r>
            <a:r>
              <a:rPr lang="ja-JP" altLang="en-US" dirty="0" smtClean="0"/>
              <a:t>面</a:t>
            </a:r>
            <a:r>
              <a:rPr lang="ja-JP" altLang="en-US" dirty="0" smtClean="0"/>
              <a:t>の</a:t>
            </a:r>
            <a:r>
              <a:rPr lang="en-US" altLang="ja-JP" dirty="0" smtClean="0"/>
              <a:t>KPFM</a:t>
            </a:r>
            <a:r>
              <a:rPr lang="ja-JP" altLang="en-US" dirty="0" smtClean="0"/>
              <a:t>観察とシミュレーション</a:t>
            </a:r>
          </a:p>
        </p:txBody>
      </p:sp>
      <p:graphicFrame>
        <p:nvGraphicFramePr>
          <p:cNvPr id="199684" name="オブジェクト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449659"/>
              </p:ext>
            </p:extLst>
          </p:nvPr>
        </p:nvGraphicFramePr>
        <p:xfrm>
          <a:off x="4079278" y="1977231"/>
          <a:ext cx="5175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92" name="数式" r:id="rId4" imgW="431613" imgH="228501" progId="Equation.3">
                  <p:embed/>
                </p:oleObj>
              </mc:Choice>
              <mc:Fallback>
                <p:oleObj name="数式" r:id="rId4" imgW="431613" imgH="228501" progId="Equation.3">
                  <p:embed/>
                  <p:pic>
                    <p:nvPicPr>
                      <p:cNvPr id="0" name="オブジェクト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278" y="1977231"/>
                        <a:ext cx="517525" cy="27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9685" name="テキスト ボックス 6"/>
          <p:cNvSpPr txBox="1">
            <a:spLocks noChangeArrowheads="1"/>
          </p:cNvSpPr>
          <p:nvPr/>
        </p:nvSpPr>
        <p:spPr bwMode="auto">
          <a:xfrm>
            <a:off x="4044353" y="2264568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/>
              <a:t>探針</a:t>
            </a:r>
          </a:p>
        </p:txBody>
      </p:sp>
      <p:pic>
        <p:nvPicPr>
          <p:cNvPr id="199686" name="図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0" y="603250"/>
            <a:ext cx="150336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9688" name="Group 8"/>
          <p:cNvGrpSpPr>
            <a:grpSpLocks/>
          </p:cNvGrpSpPr>
          <p:nvPr/>
        </p:nvGrpSpPr>
        <p:grpSpPr bwMode="auto">
          <a:xfrm>
            <a:off x="5149850" y="1535113"/>
            <a:ext cx="1671638" cy="884237"/>
            <a:chOff x="2447" y="967"/>
            <a:chExt cx="1053" cy="557"/>
          </a:xfrm>
        </p:grpSpPr>
        <p:cxnSp>
          <p:nvCxnSpPr>
            <p:cNvPr id="2" name="直線矢印コネクタ 18"/>
            <p:cNvCxnSpPr/>
            <p:nvPr/>
          </p:nvCxnSpPr>
          <p:spPr>
            <a:xfrm>
              <a:off x="2797" y="1420"/>
              <a:ext cx="27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線矢印コネクタ 19"/>
            <p:cNvCxnSpPr/>
            <p:nvPr/>
          </p:nvCxnSpPr>
          <p:spPr>
            <a:xfrm flipV="1">
              <a:off x="2797" y="1148"/>
              <a:ext cx="0" cy="27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722" name="テキスト ボックス 20"/>
            <p:cNvSpPr txBox="1">
              <a:spLocks noChangeArrowheads="1"/>
            </p:cNvSpPr>
            <p:nvPr/>
          </p:nvSpPr>
          <p:spPr bwMode="auto">
            <a:xfrm>
              <a:off x="3136" y="1332"/>
              <a:ext cx="36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[001]</a:t>
              </a:r>
              <a:endParaRPr lang="ja-JP" altLang="en-US" sz="1400"/>
            </a:p>
          </p:txBody>
        </p:sp>
        <p:sp>
          <p:nvSpPr>
            <p:cNvPr id="199723" name="テキスト ボックス 21"/>
            <p:cNvSpPr txBox="1">
              <a:spLocks noChangeArrowheads="1"/>
            </p:cNvSpPr>
            <p:nvPr/>
          </p:nvSpPr>
          <p:spPr bwMode="auto">
            <a:xfrm>
              <a:off x="2447" y="967"/>
              <a:ext cx="40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[-110]</a:t>
              </a:r>
              <a:endParaRPr lang="ja-JP" altLang="en-US" sz="1400"/>
            </a:p>
          </p:txBody>
        </p:sp>
      </p:grpSp>
      <p:cxnSp>
        <p:nvCxnSpPr>
          <p:cNvPr id="10" name="直線矢印コネクタ 9"/>
          <p:cNvCxnSpPr/>
          <p:nvPr/>
        </p:nvCxnSpPr>
        <p:spPr>
          <a:xfrm>
            <a:off x="4038600" y="1419225"/>
            <a:ext cx="1624013" cy="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690" name="テキスト ボックス 10"/>
          <p:cNvSpPr txBox="1">
            <a:spLocks noChangeArrowheads="1"/>
          </p:cNvSpPr>
          <p:nvPr/>
        </p:nvSpPr>
        <p:spPr bwMode="auto">
          <a:xfrm>
            <a:off x="4057650" y="1103313"/>
            <a:ext cx="15478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/>
              <a:t>一番高い位置の酸素</a:t>
            </a:r>
          </a:p>
        </p:txBody>
      </p:sp>
      <p:graphicFrame>
        <p:nvGraphicFramePr>
          <p:cNvPr id="199691" name="オブジェクト 11"/>
          <p:cNvGraphicFramePr>
            <a:graphicFrameLocks noChangeAspect="1"/>
          </p:cNvGraphicFramePr>
          <p:nvPr/>
        </p:nvGraphicFramePr>
        <p:xfrm>
          <a:off x="4057650" y="600075"/>
          <a:ext cx="16589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93" name="数式" r:id="rId7" imgW="1104421" imgH="215806" progId="Equation.3">
                  <p:embed/>
                </p:oleObj>
              </mc:Choice>
              <mc:Fallback>
                <p:oleObj name="数式" r:id="rId7" imgW="1104421" imgH="215806" progId="Equation.3">
                  <p:embed/>
                  <p:pic>
                    <p:nvPicPr>
                      <p:cNvPr id="0" name="オブジェクト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7650" y="600075"/>
                        <a:ext cx="1658938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9692" name="Group 16"/>
          <p:cNvGrpSpPr>
            <a:grpSpLocks/>
          </p:cNvGrpSpPr>
          <p:nvPr/>
        </p:nvGrpSpPr>
        <p:grpSpPr bwMode="auto">
          <a:xfrm>
            <a:off x="1887538" y="1744662"/>
            <a:ext cx="1684337" cy="885825"/>
            <a:chOff x="562" y="967"/>
            <a:chExt cx="1061" cy="558"/>
          </a:xfrm>
        </p:grpSpPr>
        <p:cxnSp>
          <p:nvCxnSpPr>
            <p:cNvPr id="5" name="直線矢印コネクタ 4"/>
            <p:cNvCxnSpPr/>
            <p:nvPr/>
          </p:nvCxnSpPr>
          <p:spPr>
            <a:xfrm>
              <a:off x="922" y="1425"/>
              <a:ext cx="27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矢印コネクタ 6"/>
            <p:cNvCxnSpPr/>
            <p:nvPr/>
          </p:nvCxnSpPr>
          <p:spPr>
            <a:xfrm flipV="1">
              <a:off x="922" y="1153"/>
              <a:ext cx="0" cy="27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718" name="テキスト ボックス 26"/>
            <p:cNvSpPr txBox="1">
              <a:spLocks noChangeArrowheads="1"/>
            </p:cNvSpPr>
            <p:nvPr/>
          </p:nvSpPr>
          <p:spPr bwMode="auto">
            <a:xfrm>
              <a:off x="1259" y="1333"/>
              <a:ext cx="36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[110]</a:t>
              </a:r>
              <a:endParaRPr lang="ja-JP" altLang="en-US" sz="1400"/>
            </a:p>
          </p:txBody>
        </p:sp>
        <p:sp>
          <p:nvSpPr>
            <p:cNvPr id="199719" name="テキスト ボックス 27"/>
            <p:cNvSpPr txBox="1">
              <a:spLocks noChangeArrowheads="1"/>
            </p:cNvSpPr>
            <p:nvPr/>
          </p:nvSpPr>
          <p:spPr bwMode="auto">
            <a:xfrm>
              <a:off x="562" y="967"/>
              <a:ext cx="40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/>
                <a:t>[-110]</a:t>
              </a:r>
              <a:endParaRPr lang="ja-JP" altLang="en-US" sz="1400"/>
            </a:p>
          </p:txBody>
        </p:sp>
      </p:grpSp>
      <p:pic>
        <p:nvPicPr>
          <p:cNvPr id="199694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332" y="4005080"/>
            <a:ext cx="2043113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95" name="テキスト ボックス 13"/>
          <p:cNvSpPr txBox="1">
            <a:spLocks noChangeArrowheads="1"/>
          </p:cNvSpPr>
          <p:nvPr/>
        </p:nvSpPr>
        <p:spPr bwMode="auto">
          <a:xfrm>
            <a:off x="6429023" y="6081322"/>
            <a:ext cx="2687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ja-JP" sz="1200" dirty="0">
                <a:latin typeface="Calibri" panose="020F0502020204030204" pitchFamily="34" charset="0"/>
              </a:rPr>
              <a:t>Surface Science Reports, 66, (2011),1-27</a:t>
            </a:r>
            <a:endParaRPr lang="ja-JP" altLang="en-US" sz="1200" dirty="0">
              <a:latin typeface="Calibri" panose="020F0502020204030204" pitchFamily="34" charset="0"/>
            </a:endParaRPr>
          </a:p>
        </p:txBody>
      </p:sp>
      <p:pic>
        <p:nvPicPr>
          <p:cNvPr id="199697" name="図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635" y="3668985"/>
            <a:ext cx="2143125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702" name="図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681" y="748620"/>
            <a:ext cx="1312862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703" name="テキスト ボックス 38"/>
          <p:cNvSpPr txBox="1">
            <a:spLocks noChangeArrowheads="1"/>
          </p:cNvSpPr>
          <p:nvPr/>
        </p:nvSpPr>
        <p:spPr bwMode="auto">
          <a:xfrm>
            <a:off x="1754188" y="2654606"/>
            <a:ext cx="22844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/>
              <a:t>KPFM </a:t>
            </a:r>
            <a:r>
              <a:rPr lang="ja-JP" altLang="en-US" sz="1200" dirty="0"/>
              <a:t>探針</a:t>
            </a:r>
            <a:r>
              <a:rPr lang="en-US" altLang="ja-JP" sz="1200" dirty="0"/>
              <a:t>-</a:t>
            </a:r>
            <a:r>
              <a:rPr lang="ja-JP" altLang="en-US" sz="1200" dirty="0"/>
              <a:t>試料間の距離</a:t>
            </a:r>
            <a:r>
              <a:rPr lang="en-US" altLang="ja-JP" sz="1200" dirty="0"/>
              <a:t>2.5Å</a:t>
            </a:r>
            <a:endParaRPr lang="ja-JP" altLang="en-US" sz="1200" dirty="0"/>
          </a:p>
        </p:txBody>
      </p:sp>
      <p:sp>
        <p:nvSpPr>
          <p:cNvPr id="199705" name="Line 33"/>
          <p:cNvSpPr>
            <a:spLocks noChangeShapeType="1"/>
          </p:cNvSpPr>
          <p:nvPr/>
        </p:nvSpPr>
        <p:spPr bwMode="auto">
          <a:xfrm>
            <a:off x="273050" y="3284980"/>
            <a:ext cx="9432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99707" name="テキスト ボックス 14"/>
          <p:cNvSpPr txBox="1">
            <a:spLocks noChangeArrowheads="1"/>
          </p:cNvSpPr>
          <p:nvPr/>
        </p:nvSpPr>
        <p:spPr bwMode="auto">
          <a:xfrm>
            <a:off x="7095421" y="5654947"/>
            <a:ext cx="1098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solidFill>
                  <a:srgbClr val="C00000"/>
                </a:solidFill>
              </a:rPr>
              <a:t>実測画像</a:t>
            </a:r>
          </a:p>
        </p:txBody>
      </p:sp>
      <p:sp>
        <p:nvSpPr>
          <p:cNvPr id="199708" name="テキスト ボックス 31"/>
          <p:cNvSpPr txBox="1">
            <a:spLocks noChangeArrowheads="1"/>
          </p:cNvSpPr>
          <p:nvPr/>
        </p:nvSpPr>
        <p:spPr bwMode="auto">
          <a:xfrm>
            <a:off x="1456417" y="5896656"/>
            <a:ext cx="2216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 smtClean="0">
                <a:solidFill>
                  <a:srgbClr val="C00000"/>
                </a:solidFill>
              </a:rPr>
              <a:t>シミュレーション結果</a:t>
            </a:r>
            <a:endParaRPr lang="ja-JP" altLang="en-US" sz="1800" dirty="0">
              <a:solidFill>
                <a:srgbClr val="C00000"/>
              </a:solidFill>
            </a:endParaRPr>
          </a:p>
        </p:txBody>
      </p:sp>
      <p:sp>
        <p:nvSpPr>
          <p:cNvPr id="199711" name="テキスト ボックス 14"/>
          <p:cNvSpPr txBox="1">
            <a:spLocks noChangeArrowheads="1"/>
          </p:cNvSpPr>
          <p:nvPr/>
        </p:nvSpPr>
        <p:spPr bwMode="auto">
          <a:xfrm>
            <a:off x="200025" y="692150"/>
            <a:ext cx="1739900" cy="52705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Calibri" panose="020F0502020204030204" pitchFamily="34" charset="0"/>
              </a:rPr>
              <a:t>探針</a:t>
            </a:r>
            <a:r>
              <a:rPr lang="en-US" altLang="ja-JP" sz="1400" dirty="0">
                <a:latin typeface="Calibri" panose="020F0502020204030204" pitchFamily="34" charset="0"/>
              </a:rPr>
              <a:t>: Si</a:t>
            </a:r>
            <a:r>
              <a:rPr lang="en-US" altLang="ja-JP" sz="1400" baseline="-25000" dirty="0">
                <a:latin typeface="Calibri" panose="020F0502020204030204" pitchFamily="34" charset="0"/>
              </a:rPr>
              <a:t>4</a:t>
            </a:r>
            <a:r>
              <a:rPr lang="en-US" altLang="ja-JP" sz="1400" dirty="0">
                <a:latin typeface="Calibri" panose="020F0502020204030204" pitchFamily="34" charset="0"/>
              </a:rPr>
              <a:t>H</a:t>
            </a:r>
            <a:r>
              <a:rPr lang="en-US" altLang="ja-JP" sz="1400" baseline="-25000" dirty="0">
                <a:latin typeface="Calibri" panose="020F0502020204030204" pitchFamily="34" charset="0"/>
              </a:rPr>
              <a:t>10 </a:t>
            </a:r>
            <a:endParaRPr lang="en-US" altLang="ja-JP" sz="14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Calibri" panose="020F0502020204030204" pitchFamily="34" charset="0"/>
              </a:rPr>
              <a:t>試料</a:t>
            </a:r>
            <a:r>
              <a:rPr lang="en-US" altLang="ja-JP" sz="1400" dirty="0">
                <a:latin typeface="Calibri" panose="020F0502020204030204" pitchFamily="34" charset="0"/>
              </a:rPr>
              <a:t>: TiO</a:t>
            </a:r>
            <a:r>
              <a:rPr lang="en-US" altLang="ja-JP" sz="1400" baseline="-25000" dirty="0">
                <a:latin typeface="Calibri" panose="020F0502020204030204" pitchFamily="34" charset="0"/>
              </a:rPr>
              <a:t>2</a:t>
            </a:r>
            <a:r>
              <a:rPr lang="en-US" altLang="ja-JP" sz="1400" dirty="0">
                <a:latin typeface="Calibri" panose="020F0502020204030204" pitchFamily="34" charset="0"/>
              </a:rPr>
              <a:t>(110)-(1x1)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14407</TotalTime>
  <Words>63</Words>
  <Application>Microsoft Office PowerPoint</Application>
  <PresentationFormat>A4 210 x 297 mm</PresentationFormat>
  <Paragraphs>14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【DFTB】 TiO2(110)面のKPFM観察とシミュレーション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1023</cp:revision>
  <dcterms:created xsi:type="dcterms:W3CDTF">2014-03-31T02:49:52Z</dcterms:created>
  <dcterms:modified xsi:type="dcterms:W3CDTF">2016-08-31T01:30:21Z</dcterms:modified>
</cp:coreProperties>
</file>