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1195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08" autoAdjust="0"/>
    <p:restoredTop sz="86401" autoAdjust="0"/>
  </p:normalViewPr>
  <p:slideViewPr>
    <p:cSldViewPr>
      <p:cViewPr varScale="1">
        <p:scale>
          <a:sx n="82" d="100"/>
          <a:sy n="82" d="100"/>
        </p:scale>
        <p:origin x="-1194" y="-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5569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483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fontAlgn="ctr" hangingPunct="1"/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CG_ConstForce_Polymer_004</a:t>
            </a:r>
            <a:endParaRPr kumimoji="1" lang="en-US" altLang="ja-JP" sz="900" b="0" i="0" u="none" strike="noStrike" kern="1200" dirty="0" smtClean="0">
              <a:solidFill>
                <a:schemeClr val="tx1"/>
              </a:solidFill>
              <a:effectLst/>
              <a:latin typeface="Arial" pitchFamily="34" charset="0"/>
              <a:ea typeface="ＭＳ Ｐ明朝" pitchFamily="18" charset="-128"/>
              <a:cs typeface="+mn-cs"/>
            </a:endParaRPr>
          </a:p>
        </p:txBody>
      </p:sp>
      <p:sp>
        <p:nvSpPr>
          <p:cNvPr id="20484" name="スライド番号プレースホルダー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749E304C-5793-42C6-B625-ED275881B85B}" type="slidenum">
              <a:rPr lang="en-US" altLang="ja-JP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1</a:t>
            </a:fld>
            <a:endParaRPr lang="en-US" altLang="ja-JP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439077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  <p:extLst>
      <p:ext uri="{BB962C8B-B14F-4D97-AF65-F5344CB8AC3E}">
        <p14:creationId xmlns=""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タイトル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ja-JP" dirty="0" smtClean="0"/>
              <a:t>【</a:t>
            </a:r>
            <a:r>
              <a:rPr lang="en-US" altLang="ja-JP" dirty="0" smtClean="0"/>
              <a:t>CG</a:t>
            </a:r>
            <a:r>
              <a:rPr lang="ja-JP" altLang="ja-JP" dirty="0" smtClean="0"/>
              <a:t>】</a:t>
            </a:r>
            <a:r>
              <a:rPr lang="en-US" altLang="ja-JP" dirty="0" smtClean="0"/>
              <a:t> Polyvinyl formal</a:t>
            </a:r>
            <a:r>
              <a:rPr lang="ja-JP" altLang="en-US" dirty="0" smtClean="0"/>
              <a:t>の力一定モード</a:t>
            </a:r>
            <a:r>
              <a:rPr lang="en-US" altLang="ja-JP" dirty="0" smtClean="0"/>
              <a:t>AFM</a:t>
            </a:r>
            <a:r>
              <a:rPr lang="ja-JP" altLang="en-US" dirty="0" smtClean="0"/>
              <a:t>像</a:t>
            </a:r>
          </a:p>
        </p:txBody>
      </p:sp>
      <p:sp>
        <p:nvSpPr>
          <p:cNvPr id="21" name="テキスト ボックス 14"/>
          <p:cNvSpPr txBox="1">
            <a:spLocks noChangeArrowheads="1"/>
          </p:cNvSpPr>
          <p:nvPr/>
        </p:nvSpPr>
        <p:spPr bwMode="auto">
          <a:xfrm>
            <a:off x="585788" y="3169714"/>
            <a:ext cx="4025900" cy="1385887"/>
          </a:xfrm>
          <a:prstGeom prst="rect">
            <a:avLst/>
          </a:prstGeom>
          <a:solidFill>
            <a:srgbClr val="FFFFCC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defRPr/>
            </a:pPr>
            <a:r>
              <a:rPr lang="ja-JP" altLang="en-US" sz="1400" dirty="0">
                <a:solidFill>
                  <a:schemeClr val="tx1"/>
                </a:solidFill>
                <a:latin typeface="+mn-lt"/>
              </a:rPr>
              <a:t>探</a:t>
            </a:r>
            <a:r>
              <a:rPr lang="ja-JP" altLang="en-US" sz="1400" dirty="0" smtClean="0">
                <a:solidFill>
                  <a:schemeClr val="tx1"/>
                </a:solidFill>
                <a:latin typeface="+mn-lt"/>
              </a:rPr>
              <a:t>針：</a:t>
            </a:r>
            <a:r>
              <a:rPr lang="en-US" altLang="ja-JP" sz="1400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ja-JP" altLang="en-US" sz="1400" dirty="0" smtClean="0">
                <a:solidFill>
                  <a:schemeClr val="tx1"/>
                </a:solidFill>
                <a:latin typeface="+mn-lt"/>
              </a:rPr>
              <a:t>ダイヤモンド</a:t>
            </a:r>
            <a:endParaRPr lang="en-US" altLang="ja-JP" sz="1400" baseline="-25000" dirty="0" smtClean="0">
              <a:solidFill>
                <a:schemeClr val="tx1"/>
              </a:solidFill>
              <a:latin typeface="+mn-lt"/>
            </a:endParaRPr>
          </a:p>
          <a:p>
            <a:pPr eaLnBrk="1" hangingPunct="1">
              <a:defRPr/>
            </a:pPr>
            <a:r>
              <a:rPr lang="ja-JP" altLang="en-US" sz="1400" dirty="0" smtClean="0">
                <a:solidFill>
                  <a:schemeClr val="tx1"/>
                </a:solidFill>
                <a:latin typeface="+mn-lt"/>
              </a:rPr>
              <a:t>試料： グラフェンシート上の</a:t>
            </a:r>
            <a:r>
              <a:rPr lang="en-US" altLang="ja-JP" sz="1400" dirty="0" smtClean="0">
                <a:solidFill>
                  <a:schemeClr val="tx1"/>
                </a:solidFill>
                <a:latin typeface="+mn-lt"/>
              </a:rPr>
              <a:t>polyvinyl formal</a:t>
            </a:r>
            <a:r>
              <a:rPr lang="ja-JP" altLang="en-US" sz="1400" dirty="0" smtClean="0">
                <a:solidFill>
                  <a:schemeClr val="tx1"/>
                </a:solidFill>
                <a:latin typeface="+mn-lt"/>
              </a:rPr>
              <a:t>分子</a:t>
            </a:r>
            <a:endParaRPr lang="en-US" altLang="ja-JP" sz="1400" dirty="0" smtClean="0">
              <a:solidFill>
                <a:schemeClr val="tx1"/>
              </a:solidFill>
              <a:latin typeface="+mn-lt"/>
            </a:endParaRPr>
          </a:p>
          <a:p>
            <a:pPr eaLnBrk="1" hangingPunct="1">
              <a:defRPr/>
            </a:pPr>
            <a:r>
              <a:rPr lang="ja-JP" altLang="en-US" sz="1400" dirty="0" smtClean="0">
                <a:solidFill>
                  <a:srgbClr val="000000"/>
                </a:solidFill>
                <a:latin typeface="+mn-lt"/>
              </a:rPr>
              <a:t>スキャンエリア： </a:t>
            </a:r>
            <a:r>
              <a:rPr lang="en-US" altLang="ja-JP" sz="1400" dirty="0" smtClean="0">
                <a:solidFill>
                  <a:srgbClr val="000000"/>
                </a:solidFill>
                <a:latin typeface="+mn-lt"/>
              </a:rPr>
              <a:t>(w, d, h) = (16</a:t>
            </a:r>
            <a:r>
              <a:rPr lang="en-US" altLang="ja-JP" sz="1400" dirty="0" smtClean="0">
                <a:solidFill>
                  <a:srgbClr val="000000"/>
                </a:solidFill>
              </a:rPr>
              <a:t>, </a:t>
            </a:r>
            <a:r>
              <a:rPr lang="en-US" altLang="ja-JP" sz="1400" dirty="0" smtClean="0">
                <a:solidFill>
                  <a:srgbClr val="000000"/>
                </a:solidFill>
                <a:latin typeface="+mn-lt"/>
              </a:rPr>
              <a:t>48, 3</a:t>
            </a:r>
            <a:r>
              <a:rPr lang="en-US" altLang="ja-JP" sz="1400" dirty="0" smtClean="0">
                <a:solidFill>
                  <a:srgbClr val="000000"/>
                </a:solidFill>
              </a:rPr>
              <a:t>) [Å]</a:t>
            </a:r>
          </a:p>
          <a:p>
            <a:pPr eaLnBrk="1" hangingPunct="1">
              <a:defRPr/>
            </a:pPr>
            <a:r>
              <a:rPr lang="ja-JP" altLang="en-US" sz="1400" dirty="0">
                <a:solidFill>
                  <a:srgbClr val="000000"/>
                </a:solidFill>
                <a:latin typeface="Arial"/>
              </a:rPr>
              <a:t>スキャンモード： 力一定モード</a:t>
            </a:r>
            <a:endParaRPr lang="en-US" altLang="ja-JP" sz="1400" dirty="0">
              <a:solidFill>
                <a:srgbClr val="000000"/>
              </a:solidFill>
              <a:latin typeface="Arial"/>
            </a:endParaRPr>
          </a:p>
          <a:p>
            <a:pPr eaLnBrk="1" hangingPunct="1">
              <a:defRPr/>
            </a:pPr>
            <a:r>
              <a:rPr lang="ja-JP" altLang="en-US" sz="1400" dirty="0">
                <a:solidFill>
                  <a:srgbClr val="000000"/>
                </a:solidFill>
                <a:latin typeface="Arial"/>
              </a:rPr>
              <a:t>力の設定値： </a:t>
            </a:r>
            <a:r>
              <a:rPr lang="en-US" altLang="ja-JP" sz="1400" dirty="0">
                <a:solidFill>
                  <a:srgbClr val="000000"/>
                </a:solidFill>
                <a:latin typeface="Arial"/>
              </a:rPr>
              <a:t>+0.01 </a:t>
            </a:r>
            <a:r>
              <a:rPr lang="en-US" altLang="ja-JP" sz="1400" dirty="0" err="1">
                <a:solidFill>
                  <a:srgbClr val="000000"/>
                </a:solidFill>
                <a:latin typeface="Arial"/>
              </a:rPr>
              <a:t>nN</a:t>
            </a:r>
            <a:r>
              <a:rPr lang="en-US" altLang="ja-JP" sz="1400" dirty="0">
                <a:solidFill>
                  <a:srgbClr val="000000"/>
                </a:solidFill>
                <a:latin typeface="Arial"/>
              </a:rPr>
              <a:t> (</a:t>
            </a:r>
            <a:r>
              <a:rPr lang="ja-JP" altLang="en-US" sz="1400" dirty="0">
                <a:solidFill>
                  <a:srgbClr val="000000"/>
                </a:solidFill>
                <a:latin typeface="Arial"/>
              </a:rPr>
              <a:t>微小な斥力</a:t>
            </a:r>
            <a:r>
              <a:rPr lang="en-US" altLang="ja-JP" sz="1400" dirty="0">
                <a:solidFill>
                  <a:srgbClr val="000000"/>
                </a:solidFill>
                <a:latin typeface="Arial"/>
              </a:rPr>
              <a:t>)</a:t>
            </a:r>
          </a:p>
          <a:p>
            <a:pPr eaLnBrk="1" hangingPunct="1">
              <a:defRPr/>
            </a:pPr>
            <a:r>
              <a:rPr lang="ja-JP" altLang="en-US" sz="1400" dirty="0" smtClean="0">
                <a:solidFill>
                  <a:srgbClr val="000000"/>
                </a:solidFill>
                <a:latin typeface="Arial"/>
              </a:rPr>
              <a:t>解像度： </a:t>
            </a:r>
            <a:r>
              <a:rPr lang="en-US" altLang="ja-JP" sz="1400" dirty="0" smtClean="0">
                <a:solidFill>
                  <a:srgbClr val="000000"/>
                </a:solidFill>
                <a:latin typeface="Arial"/>
              </a:rPr>
              <a:t>0.5 </a:t>
            </a:r>
            <a:r>
              <a:rPr lang="en-US" altLang="ja-JP" sz="1400" dirty="0" smtClean="0">
                <a:solidFill>
                  <a:srgbClr val="000000"/>
                </a:solidFill>
              </a:rPr>
              <a:t>Å</a:t>
            </a:r>
            <a:r>
              <a:rPr lang="ja-JP" altLang="en-US" sz="1400" dirty="0" smtClean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19460" name="角丸四角形 28"/>
          <p:cNvSpPr>
            <a:spLocks noChangeArrowheads="1"/>
          </p:cNvSpPr>
          <p:nvPr/>
        </p:nvSpPr>
        <p:spPr bwMode="auto">
          <a:xfrm>
            <a:off x="128588" y="1036169"/>
            <a:ext cx="4895850" cy="5755156"/>
          </a:xfrm>
          <a:prstGeom prst="roundRect">
            <a:avLst>
              <a:gd name="adj" fmla="val 9222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endParaRPr lang="ja-JP" altLang="en-US" sz="24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576263" y="832969"/>
            <a:ext cx="1958975" cy="369888"/>
          </a:xfrm>
          <a:prstGeom prst="rect">
            <a:avLst/>
          </a:prstGeom>
          <a:solidFill>
            <a:srgbClr val="EAF4D6"/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ja-JP" altLang="en-US" dirty="0">
                <a:solidFill>
                  <a:schemeClr val="tx1"/>
                </a:solidFill>
                <a:latin typeface="+mn-lt"/>
              </a:rPr>
              <a:t>シミュレートモデル</a:t>
            </a:r>
          </a:p>
        </p:txBody>
      </p:sp>
      <p:pic>
        <p:nvPicPr>
          <p:cNvPr id="19462" name="図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313" y="1223322"/>
            <a:ext cx="3275012" cy="187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3" name="図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6126163"/>
            <a:ext cx="4464050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4" name="図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3838" y="4964112"/>
            <a:ext cx="1635125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5" name="正方形/長方形 5"/>
          <p:cNvSpPr>
            <a:spLocks noChangeArrowheads="1"/>
          </p:cNvSpPr>
          <p:nvPr/>
        </p:nvSpPr>
        <p:spPr bwMode="auto">
          <a:xfrm>
            <a:off x="288925" y="4603750"/>
            <a:ext cx="22129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ja-JP" sz="1600">
                <a:solidFill>
                  <a:srgbClr val="000000"/>
                </a:solidFill>
                <a:latin typeface="Arial" panose="020B0604020202020204" pitchFamily="34" charset="0"/>
              </a:rPr>
              <a:t>polyvinyl formal</a:t>
            </a:r>
            <a:r>
              <a:rPr lang="ja-JP" altLang="en-US" sz="1600">
                <a:solidFill>
                  <a:srgbClr val="000000"/>
                </a:solidFill>
                <a:latin typeface="Arial" panose="020B0604020202020204" pitchFamily="34" charset="0"/>
              </a:rPr>
              <a:t>の構造</a:t>
            </a:r>
            <a:endParaRPr lang="ja-JP" altLang="en-US" sz="2000"/>
          </a:p>
        </p:txBody>
      </p:sp>
      <p:sp>
        <p:nvSpPr>
          <p:cNvPr id="19466" name="正方形/長方形 19"/>
          <p:cNvSpPr>
            <a:spLocks noChangeArrowheads="1"/>
          </p:cNvSpPr>
          <p:nvPr/>
        </p:nvSpPr>
        <p:spPr bwMode="auto">
          <a:xfrm>
            <a:off x="288925" y="5725319"/>
            <a:ext cx="14970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ja-JP" sz="1600" dirty="0">
                <a:solidFill>
                  <a:srgbClr val="000000"/>
                </a:solidFill>
                <a:latin typeface="Arial" panose="020B0604020202020204" pitchFamily="34" charset="0"/>
              </a:rPr>
              <a:t>n = 4</a:t>
            </a:r>
            <a:r>
              <a:rPr lang="ja-JP" alt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のモデル</a:t>
            </a:r>
            <a:endParaRPr lang="ja-JP" altLang="en-US" sz="2000" dirty="0"/>
          </a:p>
        </p:txBody>
      </p:sp>
      <p:grpSp>
        <p:nvGrpSpPr>
          <p:cNvPr id="19467" name="グループ化 8"/>
          <p:cNvGrpSpPr>
            <a:grpSpLocks/>
          </p:cNvGrpSpPr>
          <p:nvPr/>
        </p:nvGrpSpPr>
        <p:grpSpPr bwMode="auto">
          <a:xfrm>
            <a:off x="5631824" y="938075"/>
            <a:ext cx="4077326" cy="5853249"/>
            <a:chOff x="5557494" y="981547"/>
            <a:chExt cx="3941211" cy="5657583"/>
          </a:xfrm>
        </p:grpSpPr>
        <p:pic>
          <p:nvPicPr>
            <p:cNvPr id="19469" name="図 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r="46353"/>
            <a:stretch>
              <a:fillRect/>
            </a:stretch>
          </p:blipFill>
          <p:spPr bwMode="auto">
            <a:xfrm>
              <a:off x="5557494" y="981547"/>
              <a:ext cx="3941211" cy="5657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470" name="図 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61390" y="2204830"/>
              <a:ext cx="669938" cy="2944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468" name="テキスト ボックス 16"/>
          <p:cNvSpPr txBox="1">
            <a:spLocks noChangeArrowheads="1"/>
          </p:cNvSpPr>
          <p:nvPr/>
        </p:nvSpPr>
        <p:spPr bwMode="auto">
          <a:xfrm>
            <a:off x="5715000" y="1018707"/>
            <a:ext cx="1108075" cy="368300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ja-JP" altLang="en-US" dirty="0">
                <a:solidFill>
                  <a:srgbClr val="F2F2F2"/>
                </a:solidFill>
                <a:latin typeface="Arial" panose="020B0604020202020204" pitchFamily="34" charset="0"/>
              </a:rPr>
              <a:t>計算結果</a:t>
            </a: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-15875" y="-11113"/>
            <a:ext cx="1898277" cy="400110"/>
          </a:xfrm>
          <a:prstGeom prst="rect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sz="2000" kern="0" dirty="0" smtClean="0">
                <a:solidFill>
                  <a:prstClr val="black"/>
                </a:solidFill>
                <a:latin typeface="Calibri"/>
              </a:rPr>
              <a:t>エレクトロニクス</a:t>
            </a:r>
            <a:endParaRPr kumimoji="0" lang="ja-JP" altLang="en-US" sz="2000" kern="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55693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14784</TotalTime>
  <Words>78</Words>
  <Application>Microsoft Office PowerPoint</Application>
  <PresentationFormat>A4 210 x 297 mm</PresentationFormat>
  <Paragraphs>14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標準デザイン</vt:lpstr>
      <vt:lpstr>デザインの設定</vt:lpstr>
      <vt:lpstr>1_標準デザイン</vt:lpstr>
      <vt:lpstr>【CG】 Polyvinyl formalの力一定モードAFM像</vt:lpstr>
    </vt:vector>
  </TitlesOfParts>
  <Company>AAS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Hiroo Azuma</cp:lastModifiedBy>
  <cp:revision>1029</cp:revision>
  <dcterms:created xsi:type="dcterms:W3CDTF">2014-03-31T02:49:52Z</dcterms:created>
  <dcterms:modified xsi:type="dcterms:W3CDTF">2016-09-02T07:19:46Z</dcterms:modified>
</cp:coreProperties>
</file>