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4"/>
  </p:notesMasterIdLst>
  <p:handoutMasterIdLst>
    <p:handoutMasterId r:id="rId5"/>
  </p:handoutMasterIdLst>
  <p:sldIdLst>
    <p:sldId id="1135" r:id="rId3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814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3171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DFTB_ConstCurrentSTM_Inorganic_008</a:t>
            </a:r>
            <a:r>
              <a:rPr lang="en-US" altLang="ja-JP" smtClean="0"/>
              <a:t> </a:t>
            </a:r>
            <a:endParaRPr lang="en-US" altLang="ja-JP" dirty="0" smtClean="0"/>
          </a:p>
        </p:txBody>
      </p:sp>
      <p:sp>
        <p:nvSpPr>
          <p:cNvPr id="263172" name="スライド番号プレースホルダー 3"/>
          <p:cNvSpPr txBox="1">
            <a:spLocks noGrp="1"/>
          </p:cNvSpPr>
          <p:nvPr/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84" tIns="49493" rIns="98984" bIns="49493" anchor="b"/>
          <a:lstStyle>
            <a:lvl1pPr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42950" indent="-28575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143000" indent="-22860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600200" indent="-22860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2057400" indent="-22860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5146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9718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4290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8862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AAF039A-4A6C-4E59-A838-2864FA5689EB}" type="slidenum">
              <a:rPr lang="en-US" altLang="ja-JP" sz="1300"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US" altLang="ja-JP" sz="1300"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76485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info.ifpan.edu.pl/~wawro/subframes/Surfaces.htm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タイトル 5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ja-JP" dirty="0"/>
              <a:t>【DFTB】</a:t>
            </a:r>
            <a:r>
              <a:rPr lang="ja-JP" altLang="en-US" dirty="0"/>
              <a:t> </a:t>
            </a:r>
            <a:r>
              <a:rPr lang="en-US" altLang="ja-JP" dirty="0"/>
              <a:t>GaAs(100)</a:t>
            </a:r>
            <a:r>
              <a:rPr lang="ja-JP" altLang="en-US" dirty="0"/>
              <a:t>表面の</a:t>
            </a:r>
            <a:r>
              <a:rPr lang="en-US" altLang="ja-JP" dirty="0"/>
              <a:t>STM</a:t>
            </a:r>
            <a:r>
              <a:rPr lang="ja-JP" altLang="en-US" dirty="0"/>
              <a:t>シミュレーション</a:t>
            </a:r>
          </a:p>
        </p:txBody>
      </p:sp>
      <p:pic>
        <p:nvPicPr>
          <p:cNvPr id="262147" name="Picture 36" descr="zinc_blende_type_crystal_struc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1143000"/>
            <a:ext cx="2438400" cy="216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2148" name="Text Box 5"/>
          <p:cNvSpPr txBox="1">
            <a:spLocks noChangeArrowheads="1"/>
          </p:cNvSpPr>
          <p:nvPr/>
        </p:nvSpPr>
        <p:spPr bwMode="auto">
          <a:xfrm>
            <a:off x="60325" y="3368675"/>
            <a:ext cx="2540000" cy="3381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1600" dirty="0">
                <a:solidFill>
                  <a:schemeClr val="tx1"/>
                </a:solidFill>
              </a:rPr>
              <a:t>試料</a:t>
            </a:r>
            <a:r>
              <a:rPr lang="en-US" altLang="ja-JP" sz="1600" dirty="0">
                <a:solidFill>
                  <a:schemeClr val="tx1"/>
                </a:solidFill>
              </a:rPr>
              <a:t>:GaAs(100)</a:t>
            </a:r>
            <a:r>
              <a:rPr lang="ja-JP" altLang="en-US" sz="1600" dirty="0">
                <a:solidFill>
                  <a:schemeClr val="tx1"/>
                </a:solidFill>
              </a:rPr>
              <a:t>の単位格子</a:t>
            </a:r>
          </a:p>
        </p:txBody>
      </p:sp>
      <p:sp>
        <p:nvSpPr>
          <p:cNvPr id="262149" name="Text Box 7"/>
          <p:cNvSpPr txBox="1">
            <a:spLocks noChangeArrowheads="1"/>
          </p:cNvSpPr>
          <p:nvPr/>
        </p:nvSpPr>
        <p:spPr bwMode="auto">
          <a:xfrm>
            <a:off x="793750" y="5183188"/>
            <a:ext cx="1057275" cy="33813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1600">
                <a:solidFill>
                  <a:schemeClr val="tx1"/>
                </a:solidFill>
              </a:rPr>
              <a:t>探針</a:t>
            </a:r>
            <a:r>
              <a:rPr lang="en-US" altLang="ja-JP" sz="1600">
                <a:solidFill>
                  <a:schemeClr val="tx1"/>
                </a:solidFill>
              </a:rPr>
              <a:t>:Si</a:t>
            </a:r>
            <a:r>
              <a:rPr lang="en-US" altLang="ja-JP" sz="1600" baseline="-25000">
                <a:solidFill>
                  <a:schemeClr val="tx1"/>
                </a:solidFill>
              </a:rPr>
              <a:t>4</a:t>
            </a:r>
            <a:r>
              <a:rPr lang="en-US" altLang="ja-JP" sz="1600">
                <a:solidFill>
                  <a:schemeClr val="tx1"/>
                </a:solidFill>
              </a:rPr>
              <a:t>H</a:t>
            </a:r>
            <a:r>
              <a:rPr lang="en-US" altLang="ja-JP" sz="1600" baseline="-2500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262150" name="Text Box 17"/>
          <p:cNvSpPr txBox="1">
            <a:spLocks noChangeArrowheads="1"/>
          </p:cNvSpPr>
          <p:nvPr/>
        </p:nvSpPr>
        <p:spPr bwMode="auto">
          <a:xfrm>
            <a:off x="1565275" y="6415088"/>
            <a:ext cx="58515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>
                <a:solidFill>
                  <a:schemeClr val="tx1"/>
                </a:solidFill>
              </a:rPr>
              <a:t>第</a:t>
            </a:r>
            <a:r>
              <a:rPr lang="en-US" altLang="ja-JP">
                <a:solidFill>
                  <a:schemeClr val="tx1"/>
                </a:solidFill>
              </a:rPr>
              <a:t>2</a:t>
            </a:r>
            <a:r>
              <a:rPr lang="ja-JP" altLang="en-US">
                <a:solidFill>
                  <a:schemeClr val="tx1"/>
                </a:solidFill>
              </a:rPr>
              <a:t>層目の</a:t>
            </a:r>
            <a:r>
              <a:rPr lang="en-US" altLang="ja-JP">
                <a:solidFill>
                  <a:schemeClr val="tx1"/>
                </a:solidFill>
              </a:rPr>
              <a:t>As</a:t>
            </a:r>
            <a:r>
              <a:rPr lang="ja-JP" altLang="en-US">
                <a:solidFill>
                  <a:schemeClr val="tx1"/>
                </a:solidFill>
              </a:rPr>
              <a:t>の影響で電流値の高い領域が斜めになった。</a:t>
            </a:r>
          </a:p>
        </p:txBody>
      </p:sp>
      <p:grpSp>
        <p:nvGrpSpPr>
          <p:cNvPr id="262151" name="グループ化 8"/>
          <p:cNvGrpSpPr>
            <a:grpSpLocks/>
          </p:cNvGrpSpPr>
          <p:nvPr/>
        </p:nvGrpSpPr>
        <p:grpSpPr bwMode="auto">
          <a:xfrm>
            <a:off x="2738438" y="990600"/>
            <a:ext cx="3417887" cy="5334000"/>
            <a:chOff x="2738714" y="990600"/>
            <a:chExt cx="3417719" cy="5334000"/>
          </a:xfrm>
        </p:grpSpPr>
        <p:sp>
          <p:nvSpPr>
            <p:cNvPr id="262161" name="AutoShape 2"/>
            <p:cNvSpPr>
              <a:spLocks noChangeArrowheads="1"/>
            </p:cNvSpPr>
            <p:nvPr/>
          </p:nvSpPr>
          <p:spPr bwMode="auto">
            <a:xfrm>
              <a:off x="2738714" y="990600"/>
              <a:ext cx="3417719" cy="5334000"/>
            </a:xfrm>
            <a:prstGeom prst="roundRect">
              <a:avLst>
                <a:gd name="adj" fmla="val 794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/>
              <a:endParaRPr lang="ja-JP" altLang="en-US"/>
            </a:p>
          </p:txBody>
        </p:sp>
        <p:sp>
          <p:nvSpPr>
            <p:cNvPr id="262162" name="Text Box 6"/>
            <p:cNvSpPr txBox="1">
              <a:spLocks noChangeArrowheads="1"/>
            </p:cNvSpPr>
            <p:nvPr/>
          </p:nvSpPr>
          <p:spPr bwMode="auto">
            <a:xfrm>
              <a:off x="2889548" y="4852988"/>
              <a:ext cx="3136900" cy="1190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2152650" algn="l"/>
                </a:tabLs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tabLst>
                  <a:tab pos="2152650" algn="l"/>
                </a:tabLs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tabLst>
                  <a:tab pos="2152650" algn="l"/>
                </a:tabLs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tabLst>
                  <a:tab pos="2152650" algn="l"/>
                </a:tabLs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tabLst>
                  <a:tab pos="2152650" algn="l"/>
                </a:tabLs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</a:tabLs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</a:tabLs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</a:tabLs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</a:tabLs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ja-JP" altLang="en-US">
                  <a:solidFill>
                    <a:schemeClr val="tx1"/>
                  </a:solidFill>
                  <a:latin typeface="Arial" panose="020B0604020202020204" pitchFamily="34" charset="0"/>
                </a:rPr>
                <a:t>シミュレーション結果</a:t>
              </a:r>
            </a:p>
            <a:p>
              <a:pPr eaLnBrk="1" hangingPunct="1"/>
              <a:r>
                <a:rPr lang="ja-JP" altLang="en-US">
                  <a:solidFill>
                    <a:schemeClr val="tx1"/>
                  </a:solidFill>
                  <a:latin typeface="Arial" panose="020B0604020202020204" pitchFamily="34" charset="0"/>
                </a:rPr>
                <a:t>探針</a:t>
              </a:r>
              <a:r>
                <a:rPr lang="en-US" altLang="ja-JP">
                  <a:solidFill>
                    <a:schemeClr val="tx1"/>
                  </a:solidFill>
                  <a:latin typeface="Arial" panose="020B0604020202020204" pitchFamily="34" charset="0"/>
                </a:rPr>
                <a:t>‐</a:t>
              </a:r>
              <a:r>
                <a:rPr lang="ja-JP" altLang="en-US">
                  <a:solidFill>
                    <a:schemeClr val="tx1"/>
                  </a:solidFill>
                  <a:latin typeface="Arial" panose="020B0604020202020204" pitchFamily="34" charset="0"/>
                </a:rPr>
                <a:t>試料間の距離</a:t>
              </a:r>
              <a:r>
                <a:rPr lang="en-US" altLang="ja-JP">
                  <a:solidFill>
                    <a:schemeClr val="tx1"/>
                  </a:solidFill>
                  <a:latin typeface="Arial" panose="020B0604020202020204" pitchFamily="34" charset="0"/>
                </a:rPr>
                <a:t>:	  3.0[Å]</a:t>
              </a:r>
            </a:p>
            <a:p>
              <a:pPr eaLnBrk="1" hangingPunct="1"/>
              <a:r>
                <a:rPr lang="ja-JP" altLang="en-US">
                  <a:solidFill>
                    <a:schemeClr val="tx1"/>
                  </a:solidFill>
                  <a:latin typeface="Arial" panose="020B0604020202020204" pitchFamily="34" charset="0"/>
                </a:rPr>
                <a:t>探針バイアス</a:t>
              </a:r>
              <a:r>
                <a:rPr lang="en-US" altLang="ja-JP">
                  <a:solidFill>
                    <a:schemeClr val="tx1"/>
                  </a:solidFill>
                  <a:latin typeface="Arial" panose="020B0604020202020204" pitchFamily="34" charset="0"/>
                </a:rPr>
                <a:t>:	+2.0[V]</a:t>
              </a:r>
            </a:p>
            <a:p>
              <a:pPr eaLnBrk="1" hangingPunct="1"/>
              <a:r>
                <a:rPr lang="ja-JP" altLang="en-US">
                  <a:solidFill>
                    <a:schemeClr val="tx1"/>
                  </a:solidFill>
                  <a:latin typeface="Arial" panose="020B0604020202020204" pitchFamily="34" charset="0"/>
                </a:rPr>
                <a:t>高さ一定</a:t>
              </a:r>
              <a:r>
                <a:rPr lang="en-US" altLang="ja-JP">
                  <a:solidFill>
                    <a:schemeClr val="tx1"/>
                  </a:solidFill>
                  <a:latin typeface="Arial" panose="020B0604020202020204" pitchFamily="34" charset="0"/>
                </a:rPr>
                <a:t>STM</a:t>
              </a:r>
              <a:r>
                <a:rPr lang="ja-JP" altLang="en-US">
                  <a:solidFill>
                    <a:schemeClr val="tx1"/>
                  </a:solidFill>
                  <a:latin typeface="Arial" panose="020B0604020202020204" pitchFamily="34" charset="0"/>
                </a:rPr>
                <a:t>計算</a:t>
              </a:r>
            </a:p>
          </p:txBody>
        </p:sp>
        <p:sp>
          <p:nvSpPr>
            <p:cNvPr id="262163" name="Text Box 27"/>
            <p:cNvSpPr txBox="1">
              <a:spLocks noChangeArrowheads="1"/>
            </p:cNvSpPr>
            <p:nvPr/>
          </p:nvSpPr>
          <p:spPr bwMode="auto">
            <a:xfrm>
              <a:off x="3035598" y="1066800"/>
              <a:ext cx="1277938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bIns="0">
              <a:spAutoFit/>
            </a:bodyPr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/>
              <a:r>
                <a:rPr lang="en-US" altLang="ja-JP">
                  <a:solidFill>
                    <a:schemeClr val="tx1"/>
                  </a:solidFill>
                </a:rPr>
                <a:t>Ga (1</a:t>
              </a:r>
              <a:r>
                <a:rPr lang="en-US" altLang="ja-JP" baseline="30000">
                  <a:solidFill>
                    <a:schemeClr val="tx1"/>
                  </a:solidFill>
                </a:rPr>
                <a:t>st</a:t>
              </a:r>
              <a:r>
                <a:rPr lang="en-US" altLang="ja-JP">
                  <a:solidFill>
                    <a:schemeClr val="tx1"/>
                  </a:solidFill>
                </a:rPr>
                <a:t> layer)</a:t>
              </a:r>
            </a:p>
          </p:txBody>
        </p:sp>
        <p:sp>
          <p:nvSpPr>
            <p:cNvPr id="262164" name="Text Box 28"/>
            <p:cNvSpPr txBox="1">
              <a:spLocks noChangeArrowheads="1"/>
            </p:cNvSpPr>
            <p:nvPr/>
          </p:nvSpPr>
          <p:spPr bwMode="auto">
            <a:xfrm>
              <a:off x="4589761" y="1066800"/>
              <a:ext cx="1295400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bIns="0">
              <a:spAutoFit/>
            </a:bodyPr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/>
              <a:r>
                <a:rPr lang="en-US" altLang="ja-JP">
                  <a:solidFill>
                    <a:schemeClr val="tx1"/>
                  </a:solidFill>
                </a:rPr>
                <a:t>As (2</a:t>
              </a:r>
              <a:r>
                <a:rPr lang="en-US" altLang="ja-JP" baseline="30000">
                  <a:solidFill>
                    <a:schemeClr val="tx1"/>
                  </a:solidFill>
                </a:rPr>
                <a:t>nd</a:t>
              </a:r>
              <a:r>
                <a:rPr lang="en-US" altLang="ja-JP">
                  <a:solidFill>
                    <a:schemeClr val="tx1"/>
                  </a:solidFill>
                </a:rPr>
                <a:t> layer)</a:t>
              </a:r>
            </a:p>
          </p:txBody>
        </p:sp>
        <p:grpSp>
          <p:nvGrpSpPr>
            <p:cNvPr id="262165" name="Group 38"/>
            <p:cNvGrpSpPr>
              <a:grpSpLocks/>
            </p:cNvGrpSpPr>
            <p:nvPr/>
          </p:nvGrpSpPr>
          <p:grpSpPr bwMode="auto">
            <a:xfrm>
              <a:off x="2889548" y="1501775"/>
              <a:ext cx="3084513" cy="3198813"/>
              <a:chOff x="3120" y="946"/>
              <a:chExt cx="1943" cy="2015"/>
            </a:xfrm>
          </p:grpSpPr>
          <p:pic>
            <p:nvPicPr>
              <p:cNvPr id="262168" name="Picture 10" descr="zbtcs_d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20" y="946"/>
                <a:ext cx="1943" cy="20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169" name="Picture 26" descr="top2layer_in_10x10_5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40" y="1279"/>
                <a:ext cx="1300" cy="13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2170" name="Rectangle 29"/>
              <p:cNvSpPr>
                <a:spLocks noChangeArrowheads="1"/>
              </p:cNvSpPr>
              <p:nvPr/>
            </p:nvSpPr>
            <p:spPr bwMode="auto">
              <a:xfrm>
                <a:off x="4080" y="1344"/>
                <a:ext cx="48" cy="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/>
                <a:endParaRPr lang="ja-JP" altLang="en-US"/>
              </a:p>
            </p:txBody>
          </p:sp>
          <p:sp>
            <p:nvSpPr>
              <p:cNvPr id="262171" name="Rectangle 30"/>
              <p:cNvSpPr>
                <a:spLocks noChangeArrowheads="1"/>
              </p:cNvSpPr>
              <p:nvPr/>
            </p:nvSpPr>
            <p:spPr bwMode="auto">
              <a:xfrm>
                <a:off x="3888" y="1537"/>
                <a:ext cx="48" cy="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/>
                <a:endParaRPr lang="ja-JP" altLang="en-US"/>
              </a:p>
            </p:txBody>
          </p:sp>
        </p:grpSp>
        <p:cxnSp>
          <p:nvCxnSpPr>
            <p:cNvPr id="262166" name="AutoShape 31"/>
            <p:cNvCxnSpPr>
              <a:cxnSpLocks noChangeShapeType="1"/>
              <a:stCxn id="262163" idx="2"/>
              <a:endCxn id="262171" idx="1"/>
            </p:cNvCxnSpPr>
            <p:nvPr/>
          </p:nvCxnSpPr>
          <p:spPr bwMode="auto">
            <a:xfrm rot="16200000" flipH="1">
              <a:off x="3347542" y="1716881"/>
              <a:ext cx="1087438" cy="434975"/>
            </a:xfrm>
            <a:prstGeom prst="bentConnector2">
              <a:avLst/>
            </a:prstGeom>
            <a:noFill/>
            <a:ln w="19050">
              <a:solidFill>
                <a:srgbClr val="FF6600"/>
              </a:solidFill>
              <a:miter lim="800000"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2167" name="AutoShape 32"/>
            <p:cNvCxnSpPr>
              <a:cxnSpLocks noChangeShapeType="1"/>
              <a:stCxn id="262164" idx="2"/>
              <a:endCxn id="262170" idx="3"/>
            </p:cNvCxnSpPr>
            <p:nvPr/>
          </p:nvCxnSpPr>
          <p:spPr bwMode="auto">
            <a:xfrm rot="5400000">
              <a:off x="4473477" y="1406922"/>
              <a:ext cx="780257" cy="747713"/>
            </a:xfrm>
            <a:prstGeom prst="bentConnector2">
              <a:avLst/>
            </a:prstGeom>
            <a:noFill/>
            <a:ln w="19050">
              <a:solidFill>
                <a:srgbClr val="800080"/>
              </a:solidFill>
              <a:miter lim="800000"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262152" name="Picture 37" descr="tip_si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3" y="3962400"/>
            <a:ext cx="17526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2153" name="角丸四角形 18"/>
          <p:cNvSpPr>
            <a:spLocks noChangeArrowheads="1"/>
          </p:cNvSpPr>
          <p:nvPr/>
        </p:nvSpPr>
        <p:spPr bwMode="auto">
          <a:xfrm>
            <a:off x="6278563" y="990600"/>
            <a:ext cx="3498850" cy="5334000"/>
          </a:xfrm>
          <a:prstGeom prst="roundRect">
            <a:avLst>
              <a:gd name="adj" fmla="val 7403"/>
            </a:avLst>
          </a:prstGeom>
          <a:solidFill>
            <a:srgbClr val="FFCCCC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2154" name="Rectangle 18"/>
          <p:cNvSpPr>
            <a:spLocks noChangeArrowheads="1"/>
          </p:cNvSpPr>
          <p:nvPr/>
        </p:nvSpPr>
        <p:spPr bwMode="auto">
          <a:xfrm>
            <a:off x="6578600" y="1020763"/>
            <a:ext cx="19446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cf. Experiment</a:t>
            </a:r>
            <a:endParaRPr lang="ja-JP" altLang="en-US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262155" name="図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500" y="1417638"/>
            <a:ext cx="2865438" cy="286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2156" name="正方形/長方形 2"/>
          <p:cNvSpPr>
            <a:spLocks noChangeArrowheads="1"/>
          </p:cNvSpPr>
          <p:nvPr/>
        </p:nvSpPr>
        <p:spPr bwMode="auto">
          <a:xfrm>
            <a:off x="6321425" y="4400550"/>
            <a:ext cx="33829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ja-JP" dirty="0">
                <a:solidFill>
                  <a:srgbClr val="000080"/>
                </a:solidFill>
                <a:latin typeface="Arial" panose="020B0604020202020204" pitchFamily="34" charset="0"/>
              </a:rPr>
              <a:t>GaAs (100) surface cleaved in UHV (7.2 nm x 7.2 nm) (STM).</a:t>
            </a:r>
            <a:endParaRPr lang="ja-JP" altLang="en-US" dirty="0"/>
          </a:p>
        </p:txBody>
      </p:sp>
      <p:sp>
        <p:nvSpPr>
          <p:cNvPr id="262157" name="正方形/長方形 3"/>
          <p:cNvSpPr>
            <a:spLocks noChangeArrowheads="1"/>
          </p:cNvSpPr>
          <p:nvPr/>
        </p:nvSpPr>
        <p:spPr bwMode="auto">
          <a:xfrm>
            <a:off x="6307138" y="5040313"/>
            <a:ext cx="35242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ja-JP" altLang="en-US" sz="1100">
                <a:solidFill>
                  <a:schemeClr val="tx1"/>
                </a:solidFill>
                <a:hlinkClick r:id="rId8"/>
              </a:rPr>
              <a:t>http://info.ifpan.edu.pl/~wawro/subframes/Surfaces.htm</a:t>
            </a:r>
            <a:r>
              <a:rPr lang="ja-JP" altLang="en-US" sz="110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62158" name="Text Box 16"/>
          <p:cNvSpPr txBox="1">
            <a:spLocks noChangeArrowheads="1"/>
          </p:cNvSpPr>
          <p:nvPr/>
        </p:nvSpPr>
        <p:spPr bwMode="auto">
          <a:xfrm>
            <a:off x="280988" y="1614488"/>
            <a:ext cx="3492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en-US" altLang="ja-JP">
                <a:solidFill>
                  <a:schemeClr val="tx1"/>
                </a:solidFill>
              </a:rPr>
              <a:t>Ga</a:t>
            </a:r>
          </a:p>
        </p:txBody>
      </p:sp>
      <p:sp>
        <p:nvSpPr>
          <p:cNvPr id="262159" name="Text Box 19"/>
          <p:cNvSpPr txBox="1">
            <a:spLocks noChangeArrowheads="1"/>
          </p:cNvSpPr>
          <p:nvPr/>
        </p:nvSpPr>
        <p:spPr bwMode="auto">
          <a:xfrm>
            <a:off x="750888" y="1801813"/>
            <a:ext cx="3143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en-US" altLang="ja-JP">
                <a:solidFill>
                  <a:schemeClr val="tx1"/>
                </a:solidFill>
              </a:rPr>
              <a:t>As</a:t>
            </a:r>
          </a:p>
        </p:txBody>
      </p:sp>
      <p:sp>
        <p:nvSpPr>
          <p:cNvPr id="262160" name="Text Box 17"/>
          <p:cNvSpPr txBox="1">
            <a:spLocks noChangeArrowheads="1"/>
          </p:cNvSpPr>
          <p:nvPr/>
        </p:nvSpPr>
        <p:spPr bwMode="auto">
          <a:xfrm>
            <a:off x="6523038" y="5448300"/>
            <a:ext cx="30765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>
                <a:solidFill>
                  <a:schemeClr val="tx1"/>
                </a:solidFill>
              </a:rPr>
              <a:t>探針の種類、スキャンモード、</a:t>
            </a:r>
            <a:endParaRPr lang="en-US" altLang="ja-JP">
              <a:solidFill>
                <a:schemeClr val="tx1"/>
              </a:solidFill>
            </a:endParaRPr>
          </a:p>
          <a:p>
            <a:pPr eaLnBrk="1" hangingPunct="1"/>
            <a:r>
              <a:rPr lang="ja-JP" altLang="en-US">
                <a:solidFill>
                  <a:schemeClr val="tx1"/>
                </a:solidFill>
              </a:rPr>
              <a:t>バイアス、電流の情報なし。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14403</TotalTime>
  <Words>105</Words>
  <Application>Microsoft Office PowerPoint</Application>
  <PresentationFormat>A4 210 x 297 mm</PresentationFormat>
  <Paragraphs>19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3" baseType="lpstr">
      <vt:lpstr>デザインの設定</vt:lpstr>
      <vt:lpstr>1_標準デザイン</vt:lpstr>
      <vt:lpstr>【DFTB】 GaAs(100)表面のSTMシミュレーション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1016</cp:revision>
  <dcterms:created xsi:type="dcterms:W3CDTF">2014-03-31T02:49:52Z</dcterms:created>
  <dcterms:modified xsi:type="dcterms:W3CDTF">2016-08-31T04:49:52Z</dcterms:modified>
</cp:coreProperties>
</file>