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0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CG_ForceCurve_Inorganic_001</a:t>
            </a:r>
            <a:endParaRPr lang="en-US" altLang="ja-JP" dirty="0" smtClean="0"/>
          </a:p>
        </p:txBody>
      </p:sp>
    </p:spTree>
    <p:extLst>
      <p:ext uri="{BB962C8B-B14F-4D97-AF65-F5344CB8AC3E}">
        <p14:creationId xmlns="" xmlns:p14="http://schemas.microsoft.com/office/powerpoint/2010/main" val="3839250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 </a:t>
            </a:r>
            <a:r>
              <a:rPr lang="ja-JP" altLang="en-US" dirty="0" smtClean="0"/>
              <a:t>真空中／液中の系のエネルギーカーブおよびフォースカーブ</a:t>
            </a:r>
          </a:p>
        </p:txBody>
      </p:sp>
      <p:pic>
        <p:nvPicPr>
          <p:cNvPr id="106499" name="Picture 4" descr="cg_hopg_po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363" y="2011363"/>
            <a:ext cx="4343400" cy="304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0" name="Picture 5" descr="cg_hopg_f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3668713"/>
            <a:ext cx="4343400" cy="304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1" name="Text Box 6"/>
          <p:cNvSpPr txBox="1">
            <a:spLocks noChangeArrowheads="1"/>
          </p:cNvSpPr>
          <p:nvPr/>
        </p:nvSpPr>
        <p:spPr bwMode="auto">
          <a:xfrm>
            <a:off x="5313363" y="692150"/>
            <a:ext cx="1736725" cy="3762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0000FF"/>
                </a:solidFill>
              </a:rPr>
              <a:t>系のエネルギー</a:t>
            </a:r>
          </a:p>
        </p:txBody>
      </p:sp>
      <p:pic>
        <p:nvPicPr>
          <p:cNvPr id="106502" name="Picture 7" descr="rism_samp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196975"/>
            <a:ext cx="2414587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3" name="Line 8"/>
          <p:cNvSpPr>
            <a:spLocks noChangeShapeType="1"/>
          </p:cNvSpPr>
          <p:nvPr/>
        </p:nvSpPr>
        <p:spPr bwMode="auto">
          <a:xfrm>
            <a:off x="8713788" y="3086100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6504" name="Text Box 9"/>
          <p:cNvSpPr txBox="1">
            <a:spLocks noChangeArrowheads="1"/>
          </p:cNvSpPr>
          <p:nvPr/>
        </p:nvSpPr>
        <p:spPr bwMode="auto">
          <a:xfrm>
            <a:off x="7083425" y="5262563"/>
            <a:ext cx="26304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水中環境によるオフセット</a:t>
            </a:r>
          </a:p>
        </p:txBody>
      </p:sp>
      <p:sp>
        <p:nvSpPr>
          <p:cNvPr id="106505" name="Freeform 10"/>
          <p:cNvSpPr>
            <a:spLocks/>
          </p:cNvSpPr>
          <p:nvPr/>
        </p:nvSpPr>
        <p:spPr bwMode="auto">
          <a:xfrm>
            <a:off x="8713788" y="3290888"/>
            <a:ext cx="723900" cy="2020887"/>
          </a:xfrm>
          <a:custGeom>
            <a:avLst/>
            <a:gdLst>
              <a:gd name="T0" fmla="*/ 0 w 456"/>
              <a:gd name="T1" fmla="*/ 2147483646 h 1273"/>
              <a:gd name="T2" fmla="*/ 2147483646 w 456"/>
              <a:gd name="T3" fmla="*/ 2147483646 h 1273"/>
              <a:gd name="T4" fmla="*/ 2147483646 w 456"/>
              <a:gd name="T5" fmla="*/ 2147483646 h 1273"/>
              <a:gd name="T6" fmla="*/ 0 60000 65536"/>
              <a:gd name="T7" fmla="*/ 0 60000 65536"/>
              <a:gd name="T8" fmla="*/ 0 60000 65536"/>
              <a:gd name="T9" fmla="*/ 0 w 456"/>
              <a:gd name="T10" fmla="*/ 0 h 1273"/>
              <a:gd name="T11" fmla="*/ 456 w 456"/>
              <a:gd name="T12" fmla="*/ 1273 h 12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56" h="1273">
                <a:moveTo>
                  <a:pt x="0" y="56"/>
                </a:moveTo>
                <a:cubicBezTo>
                  <a:pt x="68" y="81"/>
                  <a:pt x="358" y="0"/>
                  <a:pt x="407" y="203"/>
                </a:cubicBezTo>
                <a:cubicBezTo>
                  <a:pt x="456" y="406"/>
                  <a:pt x="366" y="838"/>
                  <a:pt x="293" y="127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6506" name="Text Box 12"/>
          <p:cNvSpPr txBox="1">
            <a:spLocks noChangeArrowheads="1"/>
          </p:cNvSpPr>
          <p:nvPr/>
        </p:nvSpPr>
        <p:spPr bwMode="auto">
          <a:xfrm>
            <a:off x="6545263" y="1652588"/>
            <a:ext cx="2749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水和構造による振動的振舞い</a:t>
            </a:r>
          </a:p>
        </p:txBody>
      </p:sp>
      <p:sp>
        <p:nvSpPr>
          <p:cNvPr id="106507" name="Text Box 14"/>
          <p:cNvSpPr txBox="1">
            <a:spLocks noChangeArrowheads="1"/>
          </p:cNvSpPr>
          <p:nvPr/>
        </p:nvSpPr>
        <p:spPr bwMode="auto">
          <a:xfrm>
            <a:off x="4953000" y="6157913"/>
            <a:ext cx="4048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（水中計算側（赤線）は単純な数値微分）</a:t>
            </a:r>
          </a:p>
        </p:txBody>
      </p:sp>
      <p:cxnSp>
        <p:nvCxnSpPr>
          <p:cNvPr id="106508" name="AutoShape 15"/>
          <p:cNvCxnSpPr>
            <a:cxnSpLocks noChangeShapeType="1"/>
            <a:stCxn id="106506" idx="2"/>
            <a:endCxn id="106517" idx="1"/>
          </p:cNvCxnSpPr>
          <p:nvPr/>
        </p:nvCxnSpPr>
        <p:spPr bwMode="auto">
          <a:xfrm flipH="1">
            <a:off x="7913688" y="1989138"/>
            <a:ext cx="6350" cy="43338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6509" name="Text Box 16"/>
          <p:cNvSpPr txBox="1">
            <a:spLocks noChangeArrowheads="1"/>
          </p:cNvSpPr>
          <p:nvPr/>
        </p:nvSpPr>
        <p:spPr bwMode="auto">
          <a:xfrm>
            <a:off x="6102350" y="3022600"/>
            <a:ext cx="539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FF0000"/>
                </a:solidFill>
              </a:rPr>
              <a:t>水中</a:t>
            </a:r>
          </a:p>
        </p:txBody>
      </p:sp>
      <p:sp>
        <p:nvSpPr>
          <p:cNvPr id="106510" name="Text Box 17"/>
          <p:cNvSpPr txBox="1">
            <a:spLocks noChangeArrowheads="1"/>
          </p:cNvSpPr>
          <p:nvPr/>
        </p:nvSpPr>
        <p:spPr bwMode="auto">
          <a:xfrm>
            <a:off x="6076950" y="3698875"/>
            <a:ext cx="717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0000FF"/>
                </a:solidFill>
              </a:rPr>
              <a:t>真空中</a:t>
            </a:r>
          </a:p>
        </p:txBody>
      </p:sp>
      <p:sp>
        <p:nvSpPr>
          <p:cNvPr id="106511" name="Text Box 18"/>
          <p:cNvSpPr txBox="1">
            <a:spLocks noChangeArrowheads="1"/>
          </p:cNvSpPr>
          <p:nvPr/>
        </p:nvSpPr>
        <p:spPr bwMode="auto">
          <a:xfrm>
            <a:off x="128588" y="1196975"/>
            <a:ext cx="1997075" cy="9525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　　カーボンナノチューブ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　　グラフェンシート</a:t>
            </a:r>
          </a:p>
        </p:txBody>
      </p:sp>
      <p:sp>
        <p:nvSpPr>
          <p:cNvPr id="106512" name="Rectangle 20"/>
          <p:cNvSpPr>
            <a:spLocks noChangeArrowheads="1"/>
          </p:cNvSpPr>
          <p:nvPr/>
        </p:nvSpPr>
        <p:spPr bwMode="auto">
          <a:xfrm>
            <a:off x="488950" y="3246438"/>
            <a:ext cx="159702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0000FF"/>
                </a:solidFill>
              </a:rPr>
              <a:t>フォースカーブ</a:t>
            </a:r>
          </a:p>
        </p:txBody>
      </p:sp>
      <p:sp>
        <p:nvSpPr>
          <p:cNvPr id="106513" name="Text Box 14"/>
          <p:cNvSpPr txBox="1">
            <a:spLocks noChangeArrowheads="1"/>
          </p:cNvSpPr>
          <p:nvPr/>
        </p:nvSpPr>
        <p:spPr bwMode="auto">
          <a:xfrm>
            <a:off x="200025" y="692150"/>
            <a:ext cx="5270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</a:t>
            </a:r>
          </a:p>
        </p:txBody>
      </p:sp>
      <p:sp>
        <p:nvSpPr>
          <p:cNvPr id="106514" name="Text Box 14"/>
          <p:cNvSpPr txBox="1">
            <a:spLocks noChangeArrowheads="1"/>
          </p:cNvSpPr>
          <p:nvPr/>
        </p:nvSpPr>
        <p:spPr bwMode="auto">
          <a:xfrm>
            <a:off x="847725" y="692150"/>
            <a:ext cx="11747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CG-RISM</a:t>
            </a:r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06515" name="Arc 23"/>
          <p:cNvSpPr>
            <a:spLocks/>
          </p:cNvSpPr>
          <p:nvPr/>
        </p:nvSpPr>
        <p:spPr bwMode="auto">
          <a:xfrm rot="2704292">
            <a:off x="4784725" y="4813301"/>
            <a:ext cx="852487" cy="1236662"/>
          </a:xfrm>
          <a:custGeom>
            <a:avLst/>
            <a:gdLst>
              <a:gd name="T0" fmla="*/ 2147483646 w 21600"/>
              <a:gd name="T1" fmla="*/ 0 h 29777"/>
              <a:gd name="T2" fmla="*/ 2147483646 w 21600"/>
              <a:gd name="T3" fmla="*/ 2147483646 h 29777"/>
              <a:gd name="T4" fmla="*/ 0 w 21600"/>
              <a:gd name="T5" fmla="*/ 2147483646 h 29777"/>
              <a:gd name="T6" fmla="*/ 0 60000 65536"/>
              <a:gd name="T7" fmla="*/ 0 60000 65536"/>
              <a:gd name="T8" fmla="*/ 0 60000 65536"/>
              <a:gd name="T9" fmla="*/ 0 w 21600"/>
              <a:gd name="T10" fmla="*/ 0 h 29777"/>
              <a:gd name="T11" fmla="*/ 21600 w 21600"/>
              <a:gd name="T12" fmla="*/ 29777 h 297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9777" fill="none" extrusionOk="0">
                <a:moveTo>
                  <a:pt x="16034" y="-1"/>
                </a:moveTo>
                <a:cubicBezTo>
                  <a:pt x="19616" y="3969"/>
                  <a:pt x="21600" y="9126"/>
                  <a:pt x="21600" y="14473"/>
                </a:cubicBezTo>
                <a:cubicBezTo>
                  <a:pt x="21600" y="20216"/>
                  <a:pt x="19312" y="25723"/>
                  <a:pt x="15242" y="29776"/>
                </a:cubicBezTo>
              </a:path>
              <a:path w="21600" h="29777" stroke="0" extrusionOk="0">
                <a:moveTo>
                  <a:pt x="16034" y="-1"/>
                </a:moveTo>
                <a:cubicBezTo>
                  <a:pt x="19616" y="3969"/>
                  <a:pt x="21600" y="9126"/>
                  <a:pt x="21600" y="14473"/>
                </a:cubicBezTo>
                <a:cubicBezTo>
                  <a:pt x="21600" y="20216"/>
                  <a:pt x="19312" y="25723"/>
                  <a:pt x="15242" y="29776"/>
                </a:cubicBezTo>
                <a:lnTo>
                  <a:pt x="0" y="14473"/>
                </a:lnTo>
                <a:lnTo>
                  <a:pt x="16034" y="-1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06516" name="Text Box 12"/>
          <p:cNvSpPr txBox="1">
            <a:spLocks noChangeArrowheads="1"/>
          </p:cNvSpPr>
          <p:nvPr/>
        </p:nvSpPr>
        <p:spPr bwMode="auto">
          <a:xfrm>
            <a:off x="5632450" y="1123950"/>
            <a:ext cx="2921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探針－試料間の距離 </a:t>
            </a:r>
            <a:r>
              <a:rPr lang="en-US" altLang="ja-JP" sz="1400"/>
              <a:t>d </a:t>
            </a:r>
            <a:r>
              <a:rPr lang="ja-JP" altLang="en-US" sz="1400"/>
              <a:t>を変化させ、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系のエネルギーを算出</a:t>
            </a:r>
          </a:p>
        </p:txBody>
      </p:sp>
      <p:sp>
        <p:nvSpPr>
          <p:cNvPr id="106517" name="AutoShape 26"/>
          <p:cNvSpPr>
            <a:spLocks/>
          </p:cNvSpPr>
          <p:nvPr/>
        </p:nvSpPr>
        <p:spPr bwMode="auto">
          <a:xfrm rot="-5400000">
            <a:off x="7698582" y="1485106"/>
            <a:ext cx="431800" cy="2303463"/>
          </a:xfrm>
          <a:prstGeom prst="rightBrace">
            <a:avLst>
              <a:gd name="adj1" fmla="val 4445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106518" name="Arc 27"/>
          <p:cNvSpPr>
            <a:spLocks/>
          </p:cNvSpPr>
          <p:nvPr/>
        </p:nvSpPr>
        <p:spPr bwMode="auto">
          <a:xfrm rot="-4500000">
            <a:off x="4032250" y="1308100"/>
            <a:ext cx="852488" cy="1068388"/>
          </a:xfrm>
          <a:custGeom>
            <a:avLst/>
            <a:gdLst>
              <a:gd name="T0" fmla="*/ 2147483646 w 21600"/>
              <a:gd name="T1" fmla="*/ 0 h 25756"/>
              <a:gd name="T2" fmla="*/ 2147483646 w 21600"/>
              <a:gd name="T3" fmla="*/ 2147483646 h 25756"/>
              <a:gd name="T4" fmla="*/ 0 w 21600"/>
              <a:gd name="T5" fmla="*/ 2147483646 h 25756"/>
              <a:gd name="T6" fmla="*/ 0 60000 65536"/>
              <a:gd name="T7" fmla="*/ 0 60000 65536"/>
              <a:gd name="T8" fmla="*/ 0 60000 65536"/>
              <a:gd name="T9" fmla="*/ 0 w 21600"/>
              <a:gd name="T10" fmla="*/ 0 h 25756"/>
              <a:gd name="T11" fmla="*/ 21600 w 21600"/>
              <a:gd name="T12" fmla="*/ 25756 h 25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5756" fill="none" extrusionOk="0">
                <a:moveTo>
                  <a:pt x="18902" y="0"/>
                </a:moveTo>
                <a:cubicBezTo>
                  <a:pt x="20671" y="3199"/>
                  <a:pt x="21600" y="6795"/>
                  <a:pt x="21600" y="10452"/>
                </a:cubicBezTo>
                <a:cubicBezTo>
                  <a:pt x="21600" y="16195"/>
                  <a:pt x="19312" y="21702"/>
                  <a:pt x="15242" y="25755"/>
                </a:cubicBezTo>
              </a:path>
              <a:path w="21600" h="25756" stroke="0" extrusionOk="0">
                <a:moveTo>
                  <a:pt x="18902" y="0"/>
                </a:moveTo>
                <a:cubicBezTo>
                  <a:pt x="20671" y="3199"/>
                  <a:pt x="21600" y="6795"/>
                  <a:pt x="21600" y="10452"/>
                </a:cubicBezTo>
                <a:cubicBezTo>
                  <a:pt x="21600" y="16195"/>
                  <a:pt x="19312" y="21702"/>
                  <a:pt x="15242" y="25755"/>
                </a:cubicBezTo>
                <a:lnTo>
                  <a:pt x="0" y="10452"/>
                </a:lnTo>
                <a:lnTo>
                  <a:pt x="18902" y="0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65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 真空中／液中の系のエネルギーカーブおよびフォースカーブ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1022</cp:revision>
  <dcterms:created xsi:type="dcterms:W3CDTF">2014-03-31T02:49:52Z</dcterms:created>
  <dcterms:modified xsi:type="dcterms:W3CDTF">2016-09-02T01:02:45Z</dcterms:modified>
</cp:coreProperties>
</file>