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CGRISM_FreqShift_Organic_001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5939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 </a:t>
            </a:r>
            <a:r>
              <a:rPr lang="ja-JP" altLang="en-US" dirty="0" smtClean="0"/>
              <a:t>ペンタセンの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（周波数シフト像）観察とシミュレーション</a:t>
            </a:r>
          </a:p>
        </p:txBody>
      </p:sp>
      <p:grpSp>
        <p:nvGrpSpPr>
          <p:cNvPr id="108547" name="Group 6"/>
          <p:cNvGrpSpPr>
            <a:grpSpLocks/>
          </p:cNvGrpSpPr>
          <p:nvPr/>
        </p:nvGrpSpPr>
        <p:grpSpPr bwMode="auto">
          <a:xfrm>
            <a:off x="5468938" y="1125538"/>
            <a:ext cx="4206875" cy="2370137"/>
            <a:chOff x="2828" y="984"/>
            <a:chExt cx="2650" cy="1493"/>
          </a:xfrm>
        </p:grpSpPr>
        <p:pic>
          <p:nvPicPr>
            <p:cNvPr id="108566" name="Picture 7" descr="cg_pentacene_fine_fshift_bw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405" b="16086"/>
            <a:stretch>
              <a:fillRect/>
            </a:stretch>
          </p:blipFill>
          <p:spPr bwMode="auto">
            <a:xfrm>
              <a:off x="2828" y="984"/>
              <a:ext cx="2650" cy="1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7" name="Text Box 8"/>
            <p:cNvSpPr txBox="1">
              <a:spLocks noChangeArrowheads="1"/>
            </p:cNvSpPr>
            <p:nvPr/>
          </p:nvSpPr>
          <p:spPr bwMode="auto">
            <a:xfrm>
              <a:off x="2828" y="984"/>
              <a:ext cx="10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>
                  <a:solidFill>
                    <a:schemeClr val="bg1"/>
                  </a:solidFill>
                </a:rPr>
                <a:t>真空中：</a:t>
              </a:r>
              <a:r>
                <a:rPr lang="en-US" altLang="ja-JP" sz="1800">
                  <a:solidFill>
                    <a:schemeClr val="bg1"/>
                  </a:solidFill>
                </a:rPr>
                <a:t>Δf &lt; 0</a:t>
              </a:r>
            </a:p>
          </p:txBody>
        </p:sp>
      </p:grpSp>
      <p:grpSp>
        <p:nvGrpSpPr>
          <p:cNvPr id="108548" name="Group 9"/>
          <p:cNvGrpSpPr>
            <a:grpSpLocks/>
          </p:cNvGrpSpPr>
          <p:nvPr/>
        </p:nvGrpSpPr>
        <p:grpSpPr bwMode="auto">
          <a:xfrm>
            <a:off x="5499100" y="4221163"/>
            <a:ext cx="4206875" cy="2370137"/>
            <a:chOff x="2855" y="2741"/>
            <a:chExt cx="2650" cy="1493"/>
          </a:xfrm>
        </p:grpSpPr>
        <p:pic>
          <p:nvPicPr>
            <p:cNvPr id="108564" name="Picture 10" descr="cg_pentacene_rism_fine_tes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405" b="16086"/>
            <a:stretch>
              <a:fillRect/>
            </a:stretch>
          </p:blipFill>
          <p:spPr bwMode="auto">
            <a:xfrm>
              <a:off x="2855" y="2741"/>
              <a:ext cx="2650" cy="1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5" name="Text Box 11"/>
            <p:cNvSpPr txBox="1">
              <a:spLocks noChangeArrowheads="1"/>
            </p:cNvSpPr>
            <p:nvPr/>
          </p:nvSpPr>
          <p:spPr bwMode="auto">
            <a:xfrm>
              <a:off x="2855" y="2741"/>
              <a:ext cx="9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>
                  <a:solidFill>
                    <a:schemeClr val="bg1"/>
                  </a:solidFill>
                </a:rPr>
                <a:t>水中：</a:t>
              </a:r>
              <a:r>
                <a:rPr lang="en-US" altLang="ja-JP" sz="1800">
                  <a:solidFill>
                    <a:schemeClr val="bg1"/>
                  </a:solidFill>
                </a:rPr>
                <a:t>Δf </a:t>
              </a:r>
              <a:r>
                <a:rPr lang="en-US" altLang="ja-JP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≷ 0</a:t>
              </a:r>
            </a:p>
          </p:txBody>
        </p:sp>
      </p:grpSp>
      <p:sp>
        <p:nvSpPr>
          <p:cNvPr id="108549" name="Text Box 14"/>
          <p:cNvSpPr txBox="1">
            <a:spLocks noChangeArrowheads="1"/>
          </p:cNvSpPr>
          <p:nvPr/>
        </p:nvSpPr>
        <p:spPr bwMode="auto">
          <a:xfrm>
            <a:off x="9148763" y="1125538"/>
            <a:ext cx="5270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08550" name="Text Box 14"/>
          <p:cNvSpPr txBox="1">
            <a:spLocks noChangeArrowheads="1"/>
          </p:cNvSpPr>
          <p:nvPr/>
        </p:nvSpPr>
        <p:spPr bwMode="auto">
          <a:xfrm>
            <a:off x="8501063" y="4221163"/>
            <a:ext cx="1174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CG-RISM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08551" name="Rectangle 23"/>
          <p:cNvSpPr>
            <a:spLocks noChangeArrowheads="1"/>
          </p:cNvSpPr>
          <p:nvPr/>
        </p:nvSpPr>
        <p:spPr bwMode="auto">
          <a:xfrm>
            <a:off x="5745163" y="620713"/>
            <a:ext cx="3725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/>
              <a:t>周波数シフト像のシミュレーション</a:t>
            </a:r>
          </a:p>
        </p:txBody>
      </p:sp>
      <p:grpSp>
        <p:nvGrpSpPr>
          <p:cNvPr id="108552" name="Group 24"/>
          <p:cNvGrpSpPr>
            <a:grpSpLocks/>
          </p:cNvGrpSpPr>
          <p:nvPr/>
        </p:nvGrpSpPr>
        <p:grpSpPr bwMode="auto">
          <a:xfrm>
            <a:off x="488950" y="838200"/>
            <a:ext cx="3867150" cy="2608263"/>
            <a:chOff x="308" y="2296"/>
            <a:chExt cx="2436" cy="1643"/>
          </a:xfrm>
        </p:grpSpPr>
        <p:pic>
          <p:nvPicPr>
            <p:cNvPr id="108561" name="Picture 20" descr="pentacene_fig2_60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" y="2587"/>
              <a:ext cx="2414" cy="1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2" name="Rectangle 22"/>
            <p:cNvSpPr>
              <a:spLocks noChangeArrowheads="1"/>
            </p:cNvSpPr>
            <p:nvPr/>
          </p:nvSpPr>
          <p:spPr bwMode="auto">
            <a:xfrm>
              <a:off x="308" y="2296"/>
              <a:ext cx="17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/>
                <a:t>周波数シフト像の実験結果</a:t>
              </a:r>
              <a:endParaRPr lang="en-US" altLang="ja-JP" sz="1800"/>
            </a:p>
          </p:txBody>
        </p:sp>
        <p:sp>
          <p:nvSpPr>
            <p:cNvPr id="108563" name="Text Box 25"/>
            <p:cNvSpPr txBox="1">
              <a:spLocks noChangeArrowheads="1"/>
            </p:cNvSpPr>
            <p:nvPr/>
          </p:nvSpPr>
          <p:spPr bwMode="auto">
            <a:xfrm>
              <a:off x="398" y="3747"/>
              <a:ext cx="225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ja-JP" sz="1400">
                  <a:latin typeface="Times New Roman" panose="02020603050405020304" pitchFamily="18" charset="0"/>
                </a:rPr>
                <a:t>L. Gross </a:t>
              </a:r>
              <a:r>
                <a:rPr lang="en-US" altLang="ja-JP" sz="1400" i="1">
                  <a:latin typeface="Times New Roman" panose="02020603050405020304" pitchFamily="18" charset="0"/>
                </a:rPr>
                <a:t>et al.</a:t>
              </a:r>
              <a:r>
                <a:rPr lang="en-US" altLang="ja-JP" sz="1400">
                  <a:latin typeface="Times New Roman" panose="02020603050405020304" pitchFamily="18" charset="0"/>
                </a:rPr>
                <a:t>, Science </a:t>
              </a:r>
              <a:r>
                <a:rPr lang="en-US" altLang="ja-JP" sz="1400" b="1">
                  <a:latin typeface="Times New Roman" panose="02020603050405020304" pitchFamily="18" charset="0"/>
                </a:rPr>
                <a:t>325</a:t>
              </a:r>
              <a:r>
                <a:rPr lang="en-US" altLang="ja-JP" sz="1400">
                  <a:latin typeface="Times New Roman" panose="02020603050405020304" pitchFamily="18" charset="0"/>
                </a:rPr>
                <a:t>, 1110-1114</a:t>
              </a:r>
              <a:r>
                <a:rPr lang="en-US" altLang="ja-JP" sz="1400" b="1">
                  <a:latin typeface="Times New Roman" panose="02020603050405020304" pitchFamily="18" charset="0"/>
                </a:rPr>
                <a:t> </a:t>
              </a:r>
              <a:r>
                <a:rPr lang="en-US" altLang="ja-JP" sz="1400">
                  <a:latin typeface="Times New Roman" panose="02020603050405020304" pitchFamily="18" charset="0"/>
                </a:rPr>
                <a:t>(2009).</a:t>
              </a:r>
            </a:p>
          </p:txBody>
        </p:sp>
      </p:grpSp>
      <p:sp>
        <p:nvSpPr>
          <p:cNvPr id="108553" name="Rectangle 27"/>
          <p:cNvSpPr>
            <a:spLocks noChangeArrowheads="1"/>
          </p:cNvSpPr>
          <p:nvPr/>
        </p:nvSpPr>
        <p:spPr bwMode="auto">
          <a:xfrm>
            <a:off x="4089400" y="3465513"/>
            <a:ext cx="2087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>
                <a:solidFill>
                  <a:schemeClr val="hlink"/>
                </a:solidFill>
              </a:rPr>
              <a:t>Good agreement</a:t>
            </a:r>
          </a:p>
        </p:txBody>
      </p:sp>
      <p:sp>
        <p:nvSpPr>
          <p:cNvPr id="108554" name="Arc 29"/>
          <p:cNvSpPr>
            <a:spLocks/>
          </p:cNvSpPr>
          <p:nvPr/>
        </p:nvSpPr>
        <p:spPr bwMode="auto">
          <a:xfrm rot="8100000">
            <a:off x="4591050" y="2857500"/>
            <a:ext cx="647700" cy="644525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 cmpd="sng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grpSp>
        <p:nvGrpSpPr>
          <p:cNvPr id="108555" name="Group 25"/>
          <p:cNvGrpSpPr>
            <a:grpSpLocks/>
          </p:cNvGrpSpPr>
          <p:nvPr/>
        </p:nvGrpSpPr>
        <p:grpSpPr bwMode="auto">
          <a:xfrm>
            <a:off x="776288" y="4365625"/>
            <a:ext cx="3482975" cy="1851025"/>
            <a:chOff x="444" y="890"/>
            <a:chExt cx="2194" cy="1166"/>
          </a:xfrm>
        </p:grpSpPr>
        <p:pic>
          <p:nvPicPr>
            <p:cNvPr id="108557" name="Picture 15" descr="penspm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" y="890"/>
              <a:ext cx="2194" cy="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58" name="Text Box 17"/>
            <p:cNvSpPr txBox="1">
              <a:spLocks noChangeArrowheads="1"/>
            </p:cNvSpPr>
            <p:nvPr/>
          </p:nvSpPr>
          <p:spPr bwMode="auto">
            <a:xfrm>
              <a:off x="662" y="890"/>
              <a:ext cx="5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chemeClr val="bg1"/>
                  </a:solidFill>
                </a:rPr>
                <a:t>CO</a:t>
              </a:r>
              <a:r>
                <a:rPr lang="ja-JP" altLang="en-US" sz="1400">
                  <a:solidFill>
                    <a:schemeClr val="bg1"/>
                  </a:solidFill>
                </a:rPr>
                <a:t>探針</a:t>
              </a:r>
            </a:p>
          </p:txBody>
        </p:sp>
        <p:sp>
          <p:nvSpPr>
            <p:cNvPr id="108559" name="Text Box 24"/>
            <p:cNvSpPr txBox="1">
              <a:spLocks noChangeArrowheads="1"/>
            </p:cNvSpPr>
            <p:nvPr/>
          </p:nvSpPr>
          <p:spPr bwMode="auto">
            <a:xfrm>
              <a:off x="1904" y="899"/>
              <a:ext cx="713" cy="4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rgbClr val="009900"/>
                  </a:solidFill>
                </a:rPr>
                <a:t>●</a:t>
              </a:r>
              <a:r>
                <a:rPr lang="ja-JP" altLang="en-US" sz="1400"/>
                <a:t> </a:t>
              </a:r>
              <a:r>
                <a:rPr lang="ja-JP" altLang="en-US" sz="1400">
                  <a:solidFill>
                    <a:schemeClr val="bg1"/>
                  </a:solidFill>
                </a:rPr>
                <a:t>炭素原子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rgbClr val="FF0000"/>
                  </a:solidFill>
                </a:rPr>
                <a:t>●</a:t>
              </a:r>
              <a:r>
                <a:rPr lang="ja-JP" altLang="en-US" sz="1400"/>
                <a:t> </a:t>
              </a:r>
              <a:r>
                <a:rPr lang="ja-JP" altLang="en-US" sz="1400">
                  <a:solidFill>
                    <a:schemeClr val="bg1"/>
                  </a:solidFill>
                </a:rPr>
                <a:t>酸素原子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chemeClr val="bg1"/>
                  </a:solidFill>
                </a:rPr>
                <a:t>●</a:t>
              </a:r>
              <a:r>
                <a:rPr lang="ja-JP" altLang="en-US" sz="1400"/>
                <a:t> </a:t>
              </a:r>
              <a:r>
                <a:rPr lang="ja-JP" altLang="en-US" sz="1400">
                  <a:solidFill>
                    <a:schemeClr val="bg1"/>
                  </a:solidFill>
                </a:rPr>
                <a:t>水素原子</a:t>
              </a:r>
            </a:p>
          </p:txBody>
        </p:sp>
        <p:sp>
          <p:nvSpPr>
            <p:cNvPr id="108560" name="Rectangle 4"/>
            <p:cNvSpPr>
              <a:spLocks noChangeArrowheads="1"/>
            </p:cNvSpPr>
            <p:nvPr/>
          </p:nvSpPr>
          <p:spPr bwMode="auto">
            <a:xfrm>
              <a:off x="489" y="1842"/>
              <a:ext cx="103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chemeClr val="bg1"/>
                  </a:solidFill>
                </a:rPr>
                <a:t>ペンタセン（</a:t>
              </a:r>
              <a:r>
                <a:rPr lang="en-US" altLang="ja-JP" sz="1400">
                  <a:solidFill>
                    <a:schemeClr val="bg1"/>
                  </a:solidFill>
                </a:rPr>
                <a:t>C</a:t>
              </a:r>
              <a:r>
                <a:rPr lang="en-US" altLang="ja-JP" sz="1400" baseline="-25000">
                  <a:solidFill>
                    <a:schemeClr val="bg1"/>
                  </a:solidFill>
                </a:rPr>
                <a:t>22</a:t>
              </a:r>
              <a:r>
                <a:rPr lang="en-US" altLang="ja-JP" sz="1400">
                  <a:solidFill>
                    <a:schemeClr val="bg1"/>
                  </a:solidFill>
                </a:rPr>
                <a:t>H</a:t>
              </a:r>
              <a:r>
                <a:rPr lang="en-US" altLang="ja-JP" sz="1400" baseline="-25000">
                  <a:solidFill>
                    <a:schemeClr val="bg1"/>
                  </a:solidFill>
                </a:rPr>
                <a:t>14</a:t>
              </a:r>
              <a:r>
                <a:rPr lang="ja-JP" altLang="en-US" sz="1400">
                  <a:solidFill>
                    <a:schemeClr val="bg1"/>
                  </a:solidFill>
                </a:rPr>
                <a:t>）</a:t>
              </a:r>
            </a:p>
          </p:txBody>
        </p:sp>
      </p:grpSp>
      <p:sp>
        <p:nvSpPr>
          <p:cNvPr id="108556" name="Rectangle 23"/>
          <p:cNvSpPr>
            <a:spLocks noChangeArrowheads="1"/>
          </p:cNvSpPr>
          <p:nvPr/>
        </p:nvSpPr>
        <p:spPr bwMode="auto">
          <a:xfrm>
            <a:off x="6248400" y="3789363"/>
            <a:ext cx="2889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/>
              <a:t>水中のシミュレートも可能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72</Words>
  <Application>Microsoft Office PowerPoint</Application>
  <PresentationFormat>A4 210 x 297 mm</PresentationFormat>
  <Paragraphs>16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 ペンタセンのAFM（周波数シフト像）観察とシミュレーション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1024</cp:revision>
  <dcterms:created xsi:type="dcterms:W3CDTF">2014-03-31T02:49:52Z</dcterms:created>
  <dcterms:modified xsi:type="dcterms:W3CDTF">2016-09-02T04:15:49Z</dcterms:modified>
</cp:coreProperties>
</file>