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991" r:id="rId4"/>
    <p:sldId id="992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 varScale="1">
        <p:scale>
          <a:sx n="49" d="100"/>
          <a:sy n="49" d="100"/>
        </p:scale>
        <p:origin x="288" y="4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DFTB_ConstCurrentSTM_Inorganic_006a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33790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DFTB_ConstCurrentSTM_Inorganic_006b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0178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273050" y="169863"/>
            <a:ext cx="9632950" cy="234950"/>
          </a:xfrm>
        </p:spPr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DFTB】Ag</a:t>
            </a:r>
            <a:r>
              <a:rPr lang="en-US" altLang="ja-JP" dirty="0" smtClean="0"/>
              <a:t>(111)√3×√3-Bi</a:t>
            </a:r>
            <a:r>
              <a:rPr lang="ja-JP" altLang="en-US" dirty="0" smtClean="0"/>
              <a:t>の</a:t>
            </a:r>
            <a:r>
              <a:rPr lang="en-US" altLang="ja-JP" dirty="0" smtClean="0"/>
              <a:t>STM</a:t>
            </a:r>
            <a:r>
              <a:rPr lang="ja-JP" altLang="en-US" dirty="0" smtClean="0"/>
              <a:t>像</a:t>
            </a:r>
            <a:r>
              <a:rPr lang="en-US" altLang="ja-JP" dirty="0" smtClean="0"/>
              <a:t>(1)</a:t>
            </a:r>
          </a:p>
        </p:txBody>
      </p:sp>
      <p:pic>
        <p:nvPicPr>
          <p:cNvPr id="237571" name="Picture 3" descr="P3画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1181100"/>
            <a:ext cx="1716087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7572" name="Picture 4" descr="P3_on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388" y="1181100"/>
            <a:ext cx="3041650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7573" name="Picture 5" descr="P3_on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988" y="1181100"/>
            <a:ext cx="3041650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4" name="Text Box 6"/>
          <p:cNvSpPr txBox="1">
            <a:spLocks noChangeArrowheads="1"/>
          </p:cNvSpPr>
          <p:nvPr/>
        </p:nvSpPr>
        <p:spPr bwMode="auto">
          <a:xfrm>
            <a:off x="2378075" y="3124200"/>
            <a:ext cx="7477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シミュレーションに用いたモデル（ピンクの破線が単位セル）を上から見た図と横から見た図</a:t>
            </a:r>
          </a:p>
        </p:txBody>
      </p:sp>
      <p:sp>
        <p:nvSpPr>
          <p:cNvPr id="237575" name="Text Box 7"/>
          <p:cNvSpPr txBox="1">
            <a:spLocks noChangeArrowheads="1"/>
          </p:cNvSpPr>
          <p:nvPr/>
        </p:nvSpPr>
        <p:spPr bwMode="auto">
          <a:xfrm>
            <a:off x="250825" y="6245225"/>
            <a:ext cx="55483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[3]:Hiroyuki Hirayama, Yuki Aoki, and Chiaki Kato</a:t>
            </a:r>
          </a:p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Quantum Interference of Rashba-Type Spin-Split Surface State Electrons</a:t>
            </a:r>
          </a:p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Phys. Rev. Lett. </a:t>
            </a:r>
            <a:r>
              <a:rPr lang="en-US" altLang="ja-JP" sz="1200" b="1">
                <a:solidFill>
                  <a:schemeClr val="tx1"/>
                </a:solidFill>
                <a:latin typeface="Arial" panose="020B0604020202020204" pitchFamily="34" charset="0"/>
              </a:rPr>
              <a:t>107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, 027204 – Published 7 July 2011</a:t>
            </a:r>
          </a:p>
        </p:txBody>
      </p:sp>
      <p:sp>
        <p:nvSpPr>
          <p:cNvPr id="237576" name="Text Box 8"/>
          <p:cNvSpPr txBox="1">
            <a:spLocks noChangeArrowheads="1"/>
          </p:cNvSpPr>
          <p:nvPr/>
        </p:nvSpPr>
        <p:spPr bwMode="auto">
          <a:xfrm>
            <a:off x="3392488" y="5589588"/>
            <a:ext cx="32893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探針電圧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:0.003[V],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‐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試料間距離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:3.0[Å]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での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トンネル電流像のシミュレーション結果</a:t>
            </a:r>
          </a:p>
        </p:txBody>
      </p:sp>
      <p:sp>
        <p:nvSpPr>
          <p:cNvPr id="237577" name="Text Box 9"/>
          <p:cNvSpPr txBox="1">
            <a:spLocks noChangeArrowheads="1"/>
          </p:cNvSpPr>
          <p:nvPr/>
        </p:nvSpPr>
        <p:spPr bwMode="auto">
          <a:xfrm>
            <a:off x="3314700" y="830263"/>
            <a:ext cx="31988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Ag(111)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上に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Bi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を置いた場合</a:t>
            </a:r>
          </a:p>
        </p:txBody>
      </p:sp>
      <p:sp>
        <p:nvSpPr>
          <p:cNvPr id="237578" name="AutoShape 10"/>
          <p:cNvSpPr>
            <a:spLocks noChangeArrowheads="1"/>
          </p:cNvSpPr>
          <p:nvPr/>
        </p:nvSpPr>
        <p:spPr bwMode="auto">
          <a:xfrm>
            <a:off x="3549650" y="1412875"/>
            <a:ext cx="1714500" cy="936625"/>
          </a:xfrm>
          <a:prstGeom prst="diamond">
            <a:avLst/>
          </a:prstGeom>
          <a:solidFill>
            <a:schemeClr val="accent1">
              <a:alpha val="0"/>
            </a:schemeClr>
          </a:solidFill>
          <a:ln w="19050">
            <a:solidFill>
              <a:srgbClr val="FF00FF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en-US"/>
          </a:p>
        </p:txBody>
      </p:sp>
      <p:sp>
        <p:nvSpPr>
          <p:cNvPr id="237579" name="Text Box 11"/>
          <p:cNvSpPr txBox="1">
            <a:spLocks noChangeArrowheads="1"/>
          </p:cNvSpPr>
          <p:nvPr/>
        </p:nvSpPr>
        <p:spPr bwMode="auto">
          <a:xfrm>
            <a:off x="350838" y="5211763"/>
            <a:ext cx="1762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(Si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H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10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と試料</a:t>
            </a:r>
          </a:p>
        </p:txBody>
      </p:sp>
      <p:pic>
        <p:nvPicPr>
          <p:cNvPr id="237580" name="Picture 12" descr="P3_on_tip-samp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3556000"/>
            <a:ext cx="17018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7581" name="Picture 13" descr="P3_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275" y="3470275"/>
            <a:ext cx="3278188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82" name="AutoShape 14"/>
          <p:cNvSpPr>
            <a:spLocks noChangeArrowheads="1"/>
          </p:cNvSpPr>
          <p:nvPr/>
        </p:nvSpPr>
        <p:spPr bwMode="auto">
          <a:xfrm>
            <a:off x="3627438" y="3644900"/>
            <a:ext cx="1795462" cy="1008063"/>
          </a:xfrm>
          <a:prstGeom prst="diamond">
            <a:avLst/>
          </a:prstGeom>
          <a:solidFill>
            <a:schemeClr val="accent1">
              <a:alpha val="0"/>
            </a:schemeClr>
          </a:solidFill>
          <a:ln w="19050">
            <a:solidFill>
              <a:srgbClr val="FF00FF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en-US"/>
          </a:p>
        </p:txBody>
      </p:sp>
      <p:sp>
        <p:nvSpPr>
          <p:cNvPr id="237583" name="Text Box 15"/>
          <p:cNvSpPr txBox="1">
            <a:spLocks noChangeArrowheads="1"/>
          </p:cNvSpPr>
          <p:nvPr/>
        </p:nvSpPr>
        <p:spPr bwMode="auto">
          <a:xfrm>
            <a:off x="328613" y="2835275"/>
            <a:ext cx="176212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文献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[3]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での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STM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像</a:t>
            </a:r>
            <a:b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電圧記述なし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,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電流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0.5[nA]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273050" y="188913"/>
            <a:ext cx="9632950" cy="234950"/>
          </a:xfrm>
        </p:spPr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DFTB】Ag</a:t>
            </a:r>
            <a:r>
              <a:rPr lang="en-US" altLang="ja-JP" dirty="0" smtClean="0"/>
              <a:t>(111)√3×√3-Bi</a:t>
            </a:r>
            <a:r>
              <a:rPr lang="ja-JP" altLang="en-US" dirty="0" smtClean="0"/>
              <a:t>の</a:t>
            </a:r>
            <a:r>
              <a:rPr lang="en-US" altLang="ja-JP" dirty="0" smtClean="0"/>
              <a:t>STM</a:t>
            </a:r>
            <a:r>
              <a:rPr lang="ja-JP" altLang="en-US" dirty="0" smtClean="0"/>
              <a:t>像</a:t>
            </a:r>
            <a:r>
              <a:rPr lang="en-US" altLang="ja-JP" dirty="0" smtClean="0"/>
              <a:t>(2)</a:t>
            </a:r>
          </a:p>
        </p:txBody>
      </p:sp>
      <p:pic>
        <p:nvPicPr>
          <p:cNvPr id="238595" name="Picture 3" descr="P3画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1181100"/>
            <a:ext cx="1716087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8596" name="Text Box 4"/>
          <p:cNvSpPr txBox="1">
            <a:spLocks noChangeArrowheads="1"/>
          </p:cNvSpPr>
          <p:nvPr/>
        </p:nvSpPr>
        <p:spPr bwMode="auto">
          <a:xfrm>
            <a:off x="328613" y="2835275"/>
            <a:ext cx="176212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文献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[3]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での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STM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像</a:t>
            </a:r>
            <a:b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電圧記述なし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,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電流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0.5[nA]</a:t>
            </a:r>
          </a:p>
        </p:txBody>
      </p:sp>
      <p:sp>
        <p:nvSpPr>
          <p:cNvPr id="238597" name="Text Box 5"/>
          <p:cNvSpPr txBox="1">
            <a:spLocks noChangeArrowheads="1"/>
          </p:cNvSpPr>
          <p:nvPr/>
        </p:nvSpPr>
        <p:spPr bwMode="auto">
          <a:xfrm>
            <a:off x="2378075" y="3195638"/>
            <a:ext cx="7477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シミュレーションに用いたモデル（ピンクの破線が単位セル）を上から見た図と横から見た図</a:t>
            </a:r>
          </a:p>
        </p:txBody>
      </p:sp>
      <p:sp>
        <p:nvSpPr>
          <p:cNvPr id="238598" name="Text Box 6"/>
          <p:cNvSpPr txBox="1">
            <a:spLocks noChangeArrowheads="1"/>
          </p:cNvSpPr>
          <p:nvPr/>
        </p:nvSpPr>
        <p:spPr bwMode="auto">
          <a:xfrm>
            <a:off x="250825" y="6245225"/>
            <a:ext cx="55483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[3]:Hiroyuki Hirayama, Yuki Aoki, and Chiaki Kato</a:t>
            </a:r>
          </a:p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Quantum Interference of Rashba-Type Spin-Split Surface State Electrons</a:t>
            </a:r>
          </a:p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Phys. Rev. Lett. </a:t>
            </a:r>
            <a:r>
              <a:rPr lang="en-US" altLang="ja-JP" sz="1200" b="1">
                <a:solidFill>
                  <a:schemeClr val="tx1"/>
                </a:solidFill>
                <a:latin typeface="Arial" panose="020B0604020202020204" pitchFamily="34" charset="0"/>
              </a:rPr>
              <a:t>107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, 027204 – Published 7 July 2011</a:t>
            </a:r>
          </a:p>
        </p:txBody>
      </p:sp>
      <p:sp>
        <p:nvSpPr>
          <p:cNvPr id="238599" name="Text Box 7"/>
          <p:cNvSpPr txBox="1">
            <a:spLocks noChangeArrowheads="1"/>
          </p:cNvSpPr>
          <p:nvPr/>
        </p:nvSpPr>
        <p:spPr bwMode="auto">
          <a:xfrm>
            <a:off x="3416300" y="5589588"/>
            <a:ext cx="3287713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探針電圧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:0.003[V], 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‐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試料間距離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:3.0[Å]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での</a:t>
            </a:r>
            <a:b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トンネル電流像のシミュレーション結果</a:t>
            </a:r>
          </a:p>
        </p:txBody>
      </p:sp>
      <p:pic>
        <p:nvPicPr>
          <p:cNvPr id="238600" name="Picture 8" descr="P3_z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388" y="1196975"/>
            <a:ext cx="3041650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8601" name="Picture 9" descr="P3_z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1196975"/>
            <a:ext cx="3041650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8602" name="Text Box 10"/>
          <p:cNvSpPr txBox="1">
            <a:spLocks noChangeArrowheads="1"/>
          </p:cNvSpPr>
          <p:nvPr/>
        </p:nvSpPr>
        <p:spPr bwMode="auto">
          <a:xfrm>
            <a:off x="3314700" y="830263"/>
            <a:ext cx="33099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表面の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Ag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と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Bi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が置換した場合</a:t>
            </a:r>
          </a:p>
        </p:txBody>
      </p:sp>
      <p:sp>
        <p:nvSpPr>
          <p:cNvPr id="238603" name="AutoShape 11"/>
          <p:cNvSpPr>
            <a:spLocks noChangeArrowheads="1"/>
          </p:cNvSpPr>
          <p:nvPr/>
        </p:nvSpPr>
        <p:spPr bwMode="auto">
          <a:xfrm>
            <a:off x="3548063" y="1484313"/>
            <a:ext cx="1638300" cy="936625"/>
          </a:xfrm>
          <a:prstGeom prst="diamond">
            <a:avLst/>
          </a:prstGeom>
          <a:solidFill>
            <a:schemeClr val="accent1">
              <a:alpha val="0"/>
            </a:schemeClr>
          </a:solidFill>
          <a:ln w="19050">
            <a:solidFill>
              <a:srgbClr val="FF00FF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en-US"/>
          </a:p>
        </p:txBody>
      </p:sp>
      <p:pic>
        <p:nvPicPr>
          <p:cNvPr id="238604" name="Picture 12" descr="P3_emb_tip-samp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3556000"/>
            <a:ext cx="1666875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8605" name="Picture 13" descr="P3_z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25" y="3505200"/>
            <a:ext cx="320675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8606" name="Text Box 14"/>
          <p:cNvSpPr txBox="1">
            <a:spLocks noChangeArrowheads="1"/>
          </p:cNvSpPr>
          <p:nvPr/>
        </p:nvSpPr>
        <p:spPr bwMode="auto">
          <a:xfrm>
            <a:off x="350838" y="5211763"/>
            <a:ext cx="1762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(Si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H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10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と試料</a:t>
            </a:r>
          </a:p>
        </p:txBody>
      </p:sp>
    </p:spTree>
    <p:extLst>
      <p:ext uri="{BB962C8B-B14F-4D97-AF65-F5344CB8AC3E}">
        <p14:creationId xmlns:p14="http://schemas.microsoft.com/office/powerpoint/2010/main" val="2281427106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209</Words>
  <Application>Microsoft Office PowerPoint</Application>
  <PresentationFormat>A4 210 x 297 mm</PresentationFormat>
  <Paragraphs>27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【DFTB】Ag(111)√3×√3-BiのSTM像(1)</vt:lpstr>
      <vt:lpstr>【DFTB】Ag(111)√3×√3-BiのSTM像(2)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1016</cp:revision>
  <dcterms:created xsi:type="dcterms:W3CDTF">2014-03-31T02:49:52Z</dcterms:created>
  <dcterms:modified xsi:type="dcterms:W3CDTF">2016-09-05T02:30:55Z</dcterms:modified>
</cp:coreProperties>
</file>