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5"/>
  </p:notesMasterIdLst>
  <p:handoutMasterIdLst>
    <p:handoutMasterId r:id="rId6"/>
  </p:handoutMasterIdLst>
  <p:sldIdLst>
    <p:sldId id="1287" r:id="rId4"/>
  </p:sldIdLst>
  <p:sldSz cx="9906000" cy="6858000" type="A4"/>
  <p:notesSz cx="7099300" cy="102235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341313" indent="115888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682625" indent="2317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025525" indent="346075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366838" indent="461963" algn="l" rtl="0" eaLnBrk="0" fontAlgn="base" hangingPunct="0">
      <a:spcBef>
        <a:spcPct val="0"/>
      </a:spcBef>
      <a:spcAft>
        <a:spcPct val="0"/>
      </a:spcAft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rgbClr val="FFFFFF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99"/>
    <a:srgbClr val="008000"/>
    <a:srgbClr val="66CCFF"/>
    <a:srgbClr val="663300"/>
    <a:srgbClr val="33CC33"/>
    <a:srgbClr val="CCFFFF"/>
    <a:srgbClr val="EA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2" autoAdjust="0"/>
    <p:restoredTop sz="86471" autoAdjust="0"/>
  </p:normalViewPr>
  <p:slideViewPr>
    <p:cSldViewPr>
      <p:cViewPr varScale="1">
        <p:scale>
          <a:sx n="100" d="100"/>
          <a:sy n="100" d="100"/>
        </p:scale>
        <p:origin x="-169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4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C87FE1-64A7-43F1-8B05-74C643405BF2}" type="datetimeFigureOut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7DA282-6B67-46C6-A9FB-361BF0D1E31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17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34025" cy="3830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56163"/>
            <a:ext cx="5676900" cy="4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l" defTabSz="987425" eaLnBrk="1" hangingPunct="1">
              <a:defRPr sz="13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987425" eaLnBrk="1" hangingPunct="1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2A2294-EB08-47FD-A434-49C06D54B1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880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341313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6826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025525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366838" algn="l" rtl="0" eaLnBrk="0" fontAlgn="base" hangingPunct="0">
      <a:spcBef>
        <a:spcPct val="30000"/>
      </a:spcBef>
      <a:spcAft>
        <a:spcPct val="0"/>
      </a:spcAft>
      <a:defRPr kumimoji="1" sz="9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1710385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2052462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2394539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2736616" algn="l" defTabSz="684154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9075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kumimoji="1" lang="en-US" altLang="ja-JP" sz="900" b="0" i="0" u="none" strike="noStrike" kern="1200" dirty="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DFTB_ConstCurrentSTM_Inorganic_024a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smtClean="0">
                <a:solidFill>
                  <a:schemeClr val="tx1"/>
                </a:solidFill>
                <a:effectLst/>
                <a:latin typeface="Arial" pitchFamily="34" charset="0"/>
                <a:ea typeface="ＭＳ Ｐ明朝" pitchFamily="18" charset="-128"/>
                <a:cs typeface="+mn-cs"/>
              </a:rPr>
              <a:t>DFTB_ConstCurrentSTM_Inorganic_024b</a:t>
            </a:r>
            <a:endParaRPr kumimoji="1" lang="en-US" altLang="ja-JP" sz="900" b="0" i="0" u="none" strike="noStrike" kern="1200" dirty="0" smtClean="0">
              <a:solidFill>
                <a:schemeClr val="tx1"/>
              </a:solidFill>
              <a:effectLst/>
              <a:latin typeface="Arial" pitchFamily="34" charset="0"/>
              <a:ea typeface="ＭＳ Ｐ明朝" pitchFamily="18" charset="-128"/>
              <a:cs typeface="+mn-cs"/>
            </a:endParaRPr>
          </a:p>
        </p:txBody>
      </p:sp>
      <p:sp>
        <p:nvSpPr>
          <p:cNvPr id="259076" name="スライド番号プレースホルダー 3"/>
          <p:cNvSpPr txBox="1">
            <a:spLocks noGrp="1"/>
          </p:cNvSpPr>
          <p:nvPr/>
        </p:nvSpPr>
        <p:spPr bwMode="auto">
          <a:xfrm>
            <a:off x="4021138" y="97107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984" tIns="49493" rIns="98984" bIns="49493" anchor="b"/>
          <a:lstStyle/>
          <a:p>
            <a:pPr algn="r" defTabSz="987425" eaLnBrk="1" hangingPunct="1"/>
            <a:fld id="{52C90F1C-D297-4AAA-81B9-546453C02F35}" type="slidenum">
              <a:rPr lang="en-US" altLang="ja-JP" sz="1300">
                <a:solidFill>
                  <a:schemeClr val="tx1"/>
                </a:solidFill>
                <a:latin typeface="Arial" charset="0"/>
              </a:rPr>
              <a:pPr algn="r" defTabSz="987425" eaLnBrk="1" hangingPunct="1"/>
              <a:t>1</a:t>
            </a:fld>
            <a:endParaRPr lang="en-US" altLang="ja-JP" sz="13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096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96" y="2130652"/>
            <a:ext cx="8419609" cy="14695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392" y="3885974"/>
            <a:ext cx="6933217" cy="1753054"/>
          </a:xfrm>
        </p:spPr>
        <p:txBody>
          <a:bodyPr/>
          <a:lstStyle>
            <a:lvl1pPr marL="0" indent="0" algn="ctr">
              <a:buNone/>
              <a:defRPr/>
            </a:lvl1pPr>
            <a:lvl2pPr marL="342077" indent="0" algn="ctr">
              <a:buNone/>
              <a:defRPr/>
            </a:lvl2pPr>
            <a:lvl3pPr marL="684154" indent="0" algn="ctr">
              <a:buNone/>
              <a:defRPr/>
            </a:lvl3pPr>
            <a:lvl4pPr marL="1026231" indent="0" algn="ctr">
              <a:buNone/>
              <a:defRPr/>
            </a:lvl4pPr>
            <a:lvl5pPr marL="1368308" indent="0" algn="ctr">
              <a:buNone/>
              <a:defRPr/>
            </a:lvl5pPr>
            <a:lvl6pPr marL="1710385" indent="0" algn="ctr">
              <a:buNone/>
              <a:defRPr/>
            </a:lvl6pPr>
            <a:lvl7pPr marL="2052462" indent="0" algn="ctr">
              <a:buNone/>
              <a:defRPr/>
            </a:lvl7pPr>
            <a:lvl8pPr marL="2394539" indent="0" algn="ctr">
              <a:buNone/>
              <a:defRPr/>
            </a:lvl8pPr>
            <a:lvl9pPr marL="273661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EC2E9-ED98-4AAA-A14D-F999593847F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D1D23-BD98-415A-A9A4-A44C26FE89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39125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B461-08AD-4D39-A8FA-1853C32E4C6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807F5-E55A-48EB-BB8E-3BEBF844BF3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410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447"/>
            <a:ext cx="8419609" cy="136298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259"/>
            <a:ext cx="8419609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077" indent="0">
              <a:buNone/>
              <a:defRPr sz="1300"/>
            </a:lvl2pPr>
            <a:lvl3pPr marL="684154" indent="0">
              <a:buNone/>
              <a:defRPr sz="1200"/>
            </a:lvl3pPr>
            <a:lvl4pPr marL="1026231" indent="0">
              <a:buNone/>
              <a:defRPr sz="1000"/>
            </a:lvl4pPr>
            <a:lvl5pPr marL="1368308" indent="0">
              <a:buNone/>
              <a:defRPr sz="1000"/>
            </a:lvl5pPr>
            <a:lvl6pPr marL="1710385" indent="0">
              <a:buNone/>
              <a:defRPr sz="1000"/>
            </a:lvl6pPr>
            <a:lvl7pPr marL="2052462" indent="0">
              <a:buNone/>
              <a:defRPr sz="1000"/>
            </a:lvl7pPr>
            <a:lvl8pPr marL="2394539" indent="0">
              <a:buNone/>
              <a:defRPr sz="1000"/>
            </a:lvl8pPr>
            <a:lvl9pPr marL="2736616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0542-0053-4B43-8837-BAE0EAF55B4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CA4A-6E5B-4BC7-B949-3A3ED981AFA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36602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055" y="1599974"/>
            <a:ext cx="4398981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1964" y="1599974"/>
            <a:ext cx="4398982" cy="452664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2030-2819-4C22-B967-F3C7FD09AC3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14746-89B1-4CA5-86DD-74E7051B4CD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143502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055" y="1535339"/>
            <a:ext cx="4376869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055" y="2174875"/>
            <a:ext cx="4376869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1619" y="1535339"/>
            <a:ext cx="4379327" cy="63953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77" indent="0">
              <a:buNone/>
              <a:defRPr sz="1500" b="1"/>
            </a:lvl2pPr>
            <a:lvl3pPr marL="684154" indent="0">
              <a:buNone/>
              <a:defRPr sz="1300" b="1"/>
            </a:lvl3pPr>
            <a:lvl4pPr marL="1026231" indent="0">
              <a:buNone/>
              <a:defRPr sz="1200" b="1"/>
            </a:lvl4pPr>
            <a:lvl5pPr marL="1368308" indent="0">
              <a:buNone/>
              <a:defRPr sz="1200" b="1"/>
            </a:lvl5pPr>
            <a:lvl6pPr marL="1710385" indent="0">
              <a:buNone/>
              <a:defRPr sz="1200" b="1"/>
            </a:lvl6pPr>
            <a:lvl7pPr marL="2052462" indent="0">
              <a:buNone/>
              <a:defRPr sz="1200" b="1"/>
            </a:lvl7pPr>
            <a:lvl8pPr marL="2394539" indent="0">
              <a:buNone/>
              <a:defRPr sz="1200" b="1"/>
            </a:lvl8pPr>
            <a:lvl9pPr marL="2736616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1619" y="2174875"/>
            <a:ext cx="4379327" cy="39517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0DDC-F9AB-4081-A208-0D35205696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FBAA5-7DB6-4EAB-8E71-DF990DD96C3E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50833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3050" y="388800"/>
            <a:ext cx="96329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484E-2383-4B4E-918A-D1A0431F016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2773E-3BF8-4423-9261-CE49E4F2696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94370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478-F5E8-4461-8EE4-93FBE4EA93C8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1F5F-0BA5-42A0-9500-0BB38E3AABB0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00168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055" y="273278"/>
            <a:ext cx="3259005" cy="11622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217" y="273278"/>
            <a:ext cx="5537729" cy="58533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055" y="1435554"/>
            <a:ext cx="3259005" cy="4691063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BFB8F-6A19-46D6-ABDB-B592F66C696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EE1B1-DFBE-4AE9-AEB3-20B1D39C9C3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55237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2137" y="4801054"/>
            <a:ext cx="5943109" cy="56583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2137" y="612322"/>
            <a:ext cx="5943109" cy="4115027"/>
          </a:xfrm>
        </p:spPr>
        <p:txBody>
          <a:bodyPr lIns="91385" tIns="45694" rIns="91385" bIns="45694"/>
          <a:lstStyle>
            <a:lvl1pPr marL="0" indent="0">
              <a:buNone/>
              <a:defRPr sz="2400"/>
            </a:lvl1pPr>
            <a:lvl2pPr marL="342077" indent="0">
              <a:buNone/>
              <a:defRPr sz="2100"/>
            </a:lvl2pPr>
            <a:lvl3pPr marL="684154" indent="0">
              <a:buNone/>
              <a:defRPr sz="1800"/>
            </a:lvl3pPr>
            <a:lvl4pPr marL="1026231" indent="0">
              <a:buNone/>
              <a:defRPr sz="1500"/>
            </a:lvl4pPr>
            <a:lvl5pPr marL="1368308" indent="0">
              <a:buNone/>
              <a:defRPr sz="1500"/>
            </a:lvl5pPr>
            <a:lvl6pPr marL="1710385" indent="0">
              <a:buNone/>
              <a:defRPr sz="1500"/>
            </a:lvl6pPr>
            <a:lvl7pPr marL="2052462" indent="0">
              <a:buNone/>
              <a:defRPr sz="1500"/>
            </a:lvl7pPr>
            <a:lvl8pPr marL="2394539" indent="0">
              <a:buNone/>
              <a:defRPr sz="1500"/>
            </a:lvl8pPr>
            <a:lvl9pPr marL="2736616" indent="0">
              <a:buNone/>
              <a:defRPr sz="15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2137" y="5366885"/>
            <a:ext cx="5943109" cy="805089"/>
          </a:xfrm>
        </p:spPr>
        <p:txBody>
          <a:bodyPr/>
          <a:lstStyle>
            <a:lvl1pPr marL="0" indent="0">
              <a:buNone/>
              <a:defRPr sz="1000"/>
            </a:lvl1pPr>
            <a:lvl2pPr marL="342077" indent="0">
              <a:buNone/>
              <a:defRPr sz="900"/>
            </a:lvl2pPr>
            <a:lvl3pPr marL="684154" indent="0">
              <a:buNone/>
              <a:defRPr sz="700"/>
            </a:lvl3pPr>
            <a:lvl4pPr marL="1026231" indent="0">
              <a:buNone/>
              <a:defRPr sz="700"/>
            </a:lvl4pPr>
            <a:lvl5pPr marL="1368308" indent="0">
              <a:buNone/>
              <a:defRPr sz="700"/>
            </a:lvl5pPr>
            <a:lvl6pPr marL="1710385" indent="0">
              <a:buNone/>
              <a:defRPr sz="700"/>
            </a:lvl6pPr>
            <a:lvl7pPr marL="2052462" indent="0">
              <a:buNone/>
              <a:defRPr sz="700"/>
            </a:lvl7pPr>
            <a:lvl8pPr marL="2394539" indent="0">
              <a:buNone/>
              <a:defRPr sz="700"/>
            </a:lvl8pPr>
            <a:lvl9pPr marL="2736616" indent="0">
              <a:buNone/>
              <a:defRPr sz="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3705-C879-449D-8F3F-4B8511A0CA5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1070-5FCB-4818-B23A-2C102552D36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74829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1B66-7098-446A-BABE-FE6E57C044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9FA2-9EFB-4662-9CF0-9DB84F07484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4285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2588" y="274411"/>
            <a:ext cx="2228359" cy="58522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055" y="274411"/>
            <a:ext cx="6569604" cy="58522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3B1B-7420-4F0E-A42B-7D2C93C6675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81DE-9493-4449-858B-F998ED539D3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3024100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012D8-3E37-4E2D-A090-F01A19466F0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88C13-D9AC-4350-BC08-4286F7A5263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55256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8950" y="0"/>
            <a:ext cx="9417050" cy="5492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5735-D5E2-431D-99F5-ED24F348CE1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2BCB6-3CE5-446F-9637-2A847AC25299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  <p:extLst>
      <p:ext uri="{BB962C8B-B14F-4D97-AF65-F5344CB8AC3E}">
        <p14:creationId xmlns:p14="http://schemas.microsoft.com/office/powerpoint/2010/main" val="28875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F945-8606-4152-860C-FCAE95AA80A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E0D6-3D55-4866-8082-D3C9C61A32E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869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A37E-F855-4663-887B-DAB3EFFCB3B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025ED-5215-46A7-8E33-F796804C96C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4835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0D2F8-DE33-4088-AA6F-E1A358C86BA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7359B-ECA4-4204-9A19-4CF6F54A14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554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1A906-239C-4FCD-8545-0EBED093450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9B50-F86B-4393-8BEC-B7C7F28F16E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56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A7D0-9AF8-4626-AF3F-EC47EE411CA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DE942-BD74-4A2D-B469-88C0E3AA03B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26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7BE94-1206-4F1D-A810-2595A9A407C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D929A-C4F3-4E2D-AD33-C8F965018BE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549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8F1BB-BB6E-4DD7-BFD3-F5A9F0E6A2C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739C4-3E55-4E13-AF17-ECD1DBAAE169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2460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52604-CC75-4F86-A3F0-5E6ADD5D0AB1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ABDB0-81A2-4010-854D-2C90A742946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986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6A290-42CA-4C4A-A85A-B71A4667916F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88A1D-E2D7-42F8-9896-0CC74B62FC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1431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0A1DE-5AB0-4BB2-89EF-C2E77A2D08D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DAEF-A2E3-425C-82FE-93C223E46D7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678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CC0B-403F-43BA-A361-F884DF677594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0C9F5-695A-447A-AFD9-DC5EE2518DA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5053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9ECC7-0602-4940-B2D2-5AF2AB597C4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8F252-E5AC-46C3-A8E7-15F61F94E7A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1219328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68E2-D099-4A7A-BF5E-CB4DA1BA77D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C13E0-E0F0-4D22-B900-BD36C885DC0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876049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8724-3C08-4516-B89D-02E0CAAEF95D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8FC6-1781-408A-BE73-2F48E0BF5B38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25090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9BA1-CA0E-4B4E-A845-B838D7A242FB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5AFB-458F-40CA-86A3-7917AD55827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964577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AC379-CAA9-43E5-B37E-8150FABCEB76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5B39-C65C-4D4C-914B-6FD25AE07491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713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383C4-912D-40FD-BE02-40B81FE4C1F3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94076-7426-435C-A2EB-63EDF2A6FA5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429372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6A77-1141-43DE-80CC-F6B3077F1007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916C5-968E-4236-9179-ED17B0BE5EBB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4096271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DEE04-09DC-4DCE-9034-62539DEF7CD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A287-B98B-4572-97F8-FE38BE7B4B26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892333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061D1-3A83-4E09-9B7A-4BD62598608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B956-DE63-4D3B-9809-1A9ACE19F7EA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3415135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4A8D-7C5D-4E30-B705-E60B81E0F2BC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DE5E-7899-4CB8-956D-49955B8ABA0C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34699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7763" y="0"/>
            <a:ext cx="2408237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3050" y="0"/>
            <a:ext cx="7072313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B4CC-7762-485A-8344-7481B4030DF2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3552-BCD3-40B1-B466-1ECCFA1134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  <p:extLst>
      <p:ext uri="{BB962C8B-B14F-4D97-AF65-F5344CB8AC3E}">
        <p14:creationId xmlns:p14="http://schemas.microsoft.com/office/powerpoint/2010/main" val="20049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5329F4-A16A-4F21-B542-345A4238474A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624638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7300" y="6524625"/>
            <a:ext cx="23114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53" tIns="10800" rIns="91353" bIns="10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426B458-398C-4FEF-9BC9-2823CF8E91AF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405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itchFamily="34" charset="0"/>
          <a:ea typeface="ＭＳ Ｐゴシック" pitchFamily="50" charset="-128"/>
        </a:defRPr>
      </a:lvl5pPr>
      <a:lvl6pPr marL="342077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684154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026231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368308" algn="ctr" defTabSz="914581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399290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741367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083444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425521" indent="-230427" algn="l" defTabSz="914581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77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154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231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308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385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462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539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616" algn="l" defTabSz="684154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l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7A36C273-94A4-4F39-BEB7-64AE69BF14A5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ctr" defTabSz="839788" eaLnBrk="0" hangingPunct="0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945" tIns="41974" rIns="83945" bIns="41974" numCol="1" anchor="t" anchorCtr="0" compatLnSpc="1">
            <a:prstTxWarp prst="textNoShape">
              <a:avLst/>
            </a:prstTxWarp>
          </a:bodyPr>
          <a:lstStyle>
            <a:lvl1pPr algn="r" defTabSz="839788" eaLnBrk="0" hangingPunct="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82CD28-33A3-4D07-84C6-38AB077B648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hf sldNum="0" hdr="0" ftr="0" dt="0"/>
  <p:txStyles>
    <p:titleStyle>
      <a:lvl1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39788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39788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14325" indent="-314325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9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63525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49338" indent="-209550" algn="l" defTabSz="839788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470025" indent="-211138" algn="l" defTabSz="839788" rtl="0" eaLnBrk="0" fontAlgn="base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1889125" indent="-209550" algn="l" defTabSz="839788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3463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8035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2607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717925" indent="-209550" algn="l" defTabSz="839788" rtl="0" fontAlgn="base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0"/>
            <a:ext cx="96329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307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168A9FA-3B10-414B-BE3D-F4B401F3D69E}" type="datetime1">
              <a:rPr lang="ja-JP" altLang="en-US"/>
              <a:pPr>
                <a:defRPr/>
              </a:pPr>
              <a:t>2016/10/5</a:t>
            </a:fld>
            <a:endParaRPr lang="en-US" altLang="ja-JP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4575" y="6570663"/>
            <a:ext cx="3136900" cy="287337"/>
          </a:xfrm>
          <a:prstGeom prst="rect">
            <a:avLst/>
          </a:prstGeom>
          <a:extLst/>
        </p:spPr>
        <p:txBody>
          <a:bodyPr vert="horz" wrap="square" lIns="91353" tIns="45678" rIns="91353" bIns="456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4600" y="6630988"/>
            <a:ext cx="2311400" cy="254000"/>
          </a:xfrm>
          <a:prstGeom prst="rect">
            <a:avLst/>
          </a:prstGeom>
          <a:extLst/>
        </p:spPr>
        <p:txBody>
          <a:bodyPr vert="horz" wrap="square" lIns="91353" tIns="10800" rIns="0" bIns="10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5F5F5F"/>
                </a:solidFill>
                <a:latin typeface="+mn-lt"/>
              </a:defRPr>
            </a:lvl1pPr>
          </a:lstStyle>
          <a:p>
            <a:pPr>
              <a:defRPr/>
            </a:pPr>
            <a:fld id="{AA775A9A-2AF4-4E5D-A014-4DBECC1DAE12}" type="slidenum">
              <a:rPr lang="en-US" altLang="ja-JP"/>
              <a:pPr>
                <a:defRPr/>
              </a:pPr>
              <a:t>‹#›</a:t>
            </a:fld>
            <a:r>
              <a:rPr lang="en-US" altLang="ja-JP"/>
              <a:t>/80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rgbClr val="008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008000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30188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86" name="Picture 38" descr="stm_topo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5163" y="3573463"/>
            <a:ext cx="3987800" cy="2771775"/>
          </a:xfrm>
          <a:prstGeom prst="rect">
            <a:avLst/>
          </a:prstGeom>
          <a:noFill/>
        </p:spPr>
      </p:pic>
      <p:pic>
        <p:nvPicPr>
          <p:cNvPr id="258085" name="Picture 37" descr="stm_topo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5163" y="692150"/>
            <a:ext cx="3987800" cy="2771775"/>
          </a:xfrm>
          <a:prstGeom prst="rect">
            <a:avLst/>
          </a:prstGeom>
          <a:noFill/>
        </p:spPr>
      </p:pic>
      <p:sp>
        <p:nvSpPr>
          <p:cNvPr id="258050" name="角丸四角形 4"/>
          <p:cNvSpPr>
            <a:spLocks noChangeArrowheads="1"/>
          </p:cNvSpPr>
          <p:nvPr/>
        </p:nvSpPr>
        <p:spPr bwMode="auto">
          <a:xfrm>
            <a:off x="187325" y="717550"/>
            <a:ext cx="4333875" cy="5645150"/>
          </a:xfrm>
          <a:prstGeom prst="roundRect">
            <a:avLst>
              <a:gd name="adj" fmla="val 9329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6288" y="514350"/>
            <a:ext cx="2527300" cy="369888"/>
          </a:xfrm>
          <a:prstGeom prst="rect">
            <a:avLst/>
          </a:prstGeom>
          <a:solidFill>
            <a:srgbClr val="EAF4D6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CeO</a:t>
            </a:r>
            <a:r>
              <a:rPr lang="en-US" altLang="ja-JP" baseline="-25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2</a:t>
            </a:r>
            <a:r>
              <a:rPr lang="en-US" altLang="ja-JP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 (110)</a:t>
            </a: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 表面の構造</a:t>
            </a:r>
          </a:p>
        </p:txBody>
      </p:sp>
      <p:sp>
        <p:nvSpPr>
          <p:cNvPr id="258052" name="タイトル 3"/>
          <p:cNvSpPr>
            <a:spLocks noGrp="1"/>
          </p:cNvSpPr>
          <p:nvPr>
            <p:ph type="title" idx="4294967295"/>
          </p:nvPr>
        </p:nvSpPr>
        <p:spPr>
          <a:xfrm>
            <a:off x="2576670" y="116540"/>
            <a:ext cx="6984970" cy="404580"/>
          </a:xfrm>
        </p:spPr>
        <p:txBody>
          <a:bodyPr/>
          <a:lstStyle/>
          <a:p>
            <a:pPr eaLnBrk="1" hangingPunct="1"/>
            <a:r>
              <a:rPr lang="ja-JP" altLang="ja-JP" sz="1800" dirty="0" smtClean="0"/>
              <a:t>【</a:t>
            </a:r>
            <a:r>
              <a:rPr lang="en-US" altLang="ja-JP" sz="1800" dirty="0" smtClean="0"/>
              <a:t>DFTB</a:t>
            </a:r>
            <a:r>
              <a:rPr lang="ja-JP" altLang="ja-JP" sz="1800" dirty="0" smtClean="0"/>
              <a:t>】</a:t>
            </a:r>
            <a:r>
              <a:rPr lang="en-US" altLang="ja-JP" sz="1800" dirty="0" smtClean="0"/>
              <a:t> CeO</a:t>
            </a:r>
            <a:r>
              <a:rPr lang="en-US" altLang="ja-JP" sz="1800" baseline="-25000" dirty="0" smtClean="0"/>
              <a:t>2 </a:t>
            </a:r>
            <a:r>
              <a:rPr lang="en-US" altLang="ja-JP" sz="1800" dirty="0" smtClean="0"/>
              <a:t>(110)</a:t>
            </a:r>
            <a:r>
              <a:rPr lang="ja-JP" altLang="en-US" sz="1800" dirty="0" smtClean="0"/>
              <a:t> </a:t>
            </a:r>
            <a:r>
              <a:rPr lang="ja-JP" altLang="ja-JP" sz="1800" dirty="0" smtClean="0"/>
              <a:t>表面の</a:t>
            </a:r>
            <a:r>
              <a:rPr lang="en-US" altLang="ja-JP" sz="1800" dirty="0" smtClean="0"/>
              <a:t>constant current STM</a:t>
            </a:r>
            <a:r>
              <a:rPr lang="ja-JP" altLang="ja-JP" sz="1800" dirty="0" smtClean="0"/>
              <a:t>像シミュレーション</a:t>
            </a:r>
            <a:endParaRPr lang="ja-JP" altLang="en-US" sz="1800" dirty="0" smtClean="0"/>
          </a:p>
        </p:txBody>
      </p:sp>
      <p:pic>
        <p:nvPicPr>
          <p:cNvPr id="258053" name="図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713" y="935038"/>
            <a:ext cx="338455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テキスト ボックス 6"/>
          <p:cNvSpPr txBox="1"/>
          <p:nvPr/>
        </p:nvSpPr>
        <p:spPr>
          <a:xfrm>
            <a:off x="1108075" y="2733675"/>
            <a:ext cx="24463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赤＝酸素原子。白＝</a:t>
            </a:r>
            <a:r>
              <a:rPr lang="en-US" altLang="ja-JP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Ce</a:t>
            </a:r>
            <a:r>
              <a:rPr lang="ja-JP" altLang="en-US" sz="14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原子。</a:t>
            </a:r>
            <a:endParaRPr lang="en-US" altLang="ja-JP" sz="1400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</p:txBody>
      </p:sp>
      <p:grpSp>
        <p:nvGrpSpPr>
          <p:cNvPr id="2" name="グループ化 27"/>
          <p:cNvGrpSpPr>
            <a:grpSpLocks/>
          </p:cNvGrpSpPr>
          <p:nvPr/>
        </p:nvGrpSpPr>
        <p:grpSpPr bwMode="auto">
          <a:xfrm>
            <a:off x="277813" y="3513138"/>
            <a:ext cx="3375025" cy="2695575"/>
            <a:chOff x="4832075" y="521779"/>
            <a:chExt cx="3952667" cy="3157425"/>
          </a:xfrm>
        </p:grpSpPr>
        <p:pic>
          <p:nvPicPr>
            <p:cNvPr id="258079" name="図 1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01090" y="561932"/>
              <a:ext cx="2664370" cy="269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テキスト ボックス 7"/>
            <p:cNvSpPr txBox="1"/>
            <p:nvPr/>
          </p:nvSpPr>
          <p:spPr>
            <a:xfrm>
              <a:off x="4832075" y="521779"/>
              <a:ext cx="697201" cy="3700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ja-JP" dirty="0">
                  <a:solidFill>
                    <a:schemeClr val="tx1"/>
                  </a:solidFill>
                  <a:latin typeface="+mn-lt"/>
                  <a:ea typeface="ＭＳ Ｐゴシック" panose="020B0600070205080204" pitchFamily="50" charset="-128"/>
                </a:rPr>
                <a:t>[001]</a:t>
              </a:r>
              <a:endPara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7881169" y="3309164"/>
              <a:ext cx="903573" cy="3700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ja-JP" dirty="0">
                  <a:solidFill>
                    <a:schemeClr val="tx1"/>
                  </a:solidFill>
                  <a:latin typeface="+mn-lt"/>
                  <a:ea typeface="ＭＳ Ｐゴシック" panose="020B0600070205080204" pitchFamily="50" charset="-128"/>
                </a:rPr>
                <a:t>[-1 1 0]</a:t>
              </a:r>
              <a:endPara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endParaRPr>
            </a:p>
          </p:txBody>
        </p:sp>
        <p:cxnSp>
          <p:nvCxnSpPr>
            <p:cNvPr id="258082" name="直線矢印コネクタ 10"/>
            <p:cNvCxnSpPr>
              <a:cxnSpLocks noChangeShapeType="1"/>
            </p:cNvCxnSpPr>
            <p:nvPr/>
          </p:nvCxnSpPr>
          <p:spPr bwMode="auto">
            <a:xfrm flipV="1">
              <a:off x="5313050" y="931263"/>
              <a:ext cx="0" cy="2330229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58083" name="直線矢印コネクタ 12"/>
            <p:cNvCxnSpPr>
              <a:cxnSpLocks noChangeShapeType="1"/>
            </p:cNvCxnSpPr>
            <p:nvPr/>
          </p:nvCxnSpPr>
          <p:spPr bwMode="auto">
            <a:xfrm>
              <a:off x="5629069" y="3494537"/>
              <a:ext cx="2252861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pic>
        <p:nvPicPr>
          <p:cNvPr id="258057" name="図 21"/>
          <p:cNvPicPr>
            <a:picLocks noChangeAspect="1"/>
          </p:cNvPicPr>
          <p:nvPr/>
        </p:nvPicPr>
        <p:blipFill>
          <a:blip r:embed="rId7" cstate="print"/>
          <a:srcRect l="491" t="20757" r="22743" b="4956"/>
          <a:stretch>
            <a:fillRect/>
          </a:stretch>
        </p:blipFill>
        <p:spPr bwMode="auto">
          <a:xfrm>
            <a:off x="6970713" y="765175"/>
            <a:ext cx="2570162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058" name="テキスト ボックス 22"/>
          <p:cNvSpPr txBox="1">
            <a:spLocks noChangeArrowheads="1"/>
          </p:cNvSpPr>
          <p:nvPr/>
        </p:nvSpPr>
        <p:spPr bwMode="auto">
          <a:xfrm>
            <a:off x="5818188" y="862013"/>
            <a:ext cx="8524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2000">
                <a:solidFill>
                  <a:srgbClr val="FFFF00"/>
                </a:solidFill>
                <a:latin typeface="Arial" charset="0"/>
              </a:rPr>
              <a:t>+1.0 V</a:t>
            </a:r>
            <a:endParaRPr lang="ja-JP" altLang="en-US" sz="20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58060" name="テキスト ボックス 26"/>
          <p:cNvSpPr txBox="1">
            <a:spLocks noChangeArrowheads="1"/>
          </p:cNvSpPr>
          <p:nvPr/>
        </p:nvSpPr>
        <p:spPr bwMode="auto">
          <a:xfrm>
            <a:off x="5926138" y="3795713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2000" dirty="0">
                <a:solidFill>
                  <a:srgbClr val="FFFF00"/>
                </a:solidFill>
                <a:latin typeface="Arial" charset="0"/>
              </a:rPr>
              <a:t>-1.0 V</a:t>
            </a:r>
            <a:endParaRPr lang="ja-JP" altLang="en-US" sz="20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44500" y="3105150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最表面の原子配置</a:t>
            </a:r>
            <a:endParaRPr lang="en-US" altLang="ja-JP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</p:txBody>
      </p:sp>
      <p:pic>
        <p:nvPicPr>
          <p:cNvPr id="258062" name="図 33"/>
          <p:cNvPicPr>
            <a:picLocks noChangeAspect="1"/>
          </p:cNvPicPr>
          <p:nvPr/>
        </p:nvPicPr>
        <p:blipFill>
          <a:blip r:embed="rId7" cstate="print"/>
          <a:srcRect l="549" t="20744" r="22697" b="5022"/>
          <a:stretch>
            <a:fillRect/>
          </a:stretch>
        </p:blipFill>
        <p:spPr bwMode="auto">
          <a:xfrm>
            <a:off x="6997700" y="3627438"/>
            <a:ext cx="2624138" cy="268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テキスト ボックス 34"/>
          <p:cNvSpPr txBox="1"/>
          <p:nvPr/>
        </p:nvSpPr>
        <p:spPr>
          <a:xfrm>
            <a:off x="4665663" y="792163"/>
            <a:ext cx="111442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探針</a:t>
            </a:r>
            <a:endParaRPr lang="en-US" altLang="ja-JP" sz="2000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バイアス</a:t>
            </a:r>
          </a:p>
        </p:txBody>
      </p:sp>
      <p:grpSp>
        <p:nvGrpSpPr>
          <p:cNvPr id="3" name="グループ化 35"/>
          <p:cNvGrpSpPr>
            <a:grpSpLocks/>
          </p:cNvGrpSpPr>
          <p:nvPr/>
        </p:nvGrpSpPr>
        <p:grpSpPr bwMode="auto">
          <a:xfrm>
            <a:off x="4737100" y="2109788"/>
            <a:ext cx="1044575" cy="1270000"/>
            <a:chOff x="56320" y="2165549"/>
            <a:chExt cx="1046603" cy="1269559"/>
          </a:xfrm>
        </p:grpSpPr>
        <p:sp>
          <p:nvSpPr>
            <p:cNvPr id="37" name="テキスト ボックス 36"/>
            <p:cNvSpPr txBox="1"/>
            <p:nvPr/>
          </p:nvSpPr>
          <p:spPr>
            <a:xfrm>
              <a:off x="56320" y="2165549"/>
              <a:ext cx="1046603" cy="3665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charset="0"/>
                </a:rPr>
                <a:t>探針高さ</a:t>
              </a:r>
            </a:p>
          </p:txBody>
        </p:sp>
        <p:cxnSp>
          <p:nvCxnSpPr>
            <p:cNvPr id="258076" name="直線矢印コネクタ 37"/>
            <p:cNvCxnSpPr>
              <a:cxnSpLocks noChangeShapeType="1"/>
            </p:cNvCxnSpPr>
            <p:nvPr/>
          </p:nvCxnSpPr>
          <p:spPr bwMode="auto">
            <a:xfrm flipV="1">
              <a:off x="848430" y="2636890"/>
              <a:ext cx="0" cy="715453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9" name="テキスト ボックス 38"/>
            <p:cNvSpPr txBox="1"/>
            <p:nvPr/>
          </p:nvSpPr>
          <p:spPr>
            <a:xfrm>
              <a:off x="396705" y="2544829"/>
              <a:ext cx="413551" cy="3665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charset="0"/>
                </a:rPr>
                <a:t>高</a:t>
              </a:r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396705" y="3068522"/>
              <a:ext cx="413551" cy="3665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>
                  <a:solidFill>
                    <a:schemeClr val="tx1"/>
                  </a:solidFill>
                  <a:latin typeface="Arial" charset="0"/>
                </a:rPr>
                <a:t>低</a:t>
              </a:r>
            </a:p>
          </p:txBody>
        </p:sp>
      </p:grpSp>
      <p:grpSp>
        <p:nvGrpSpPr>
          <p:cNvPr id="4" name="グループ化 40"/>
          <p:cNvGrpSpPr>
            <a:grpSpLocks/>
          </p:cNvGrpSpPr>
          <p:nvPr/>
        </p:nvGrpSpPr>
        <p:grpSpPr bwMode="auto">
          <a:xfrm>
            <a:off x="4737100" y="5045075"/>
            <a:ext cx="1044575" cy="1271588"/>
            <a:chOff x="56320" y="2165549"/>
            <a:chExt cx="1045604" cy="1272733"/>
          </a:xfrm>
        </p:grpSpPr>
        <p:sp>
          <p:nvSpPr>
            <p:cNvPr id="42" name="テキスト ボックス 41"/>
            <p:cNvSpPr txBox="1"/>
            <p:nvPr/>
          </p:nvSpPr>
          <p:spPr>
            <a:xfrm>
              <a:off x="56320" y="2165549"/>
              <a:ext cx="1045604" cy="36704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>
                  <a:solidFill>
                    <a:schemeClr val="tx1"/>
                  </a:solidFill>
                </a:rPr>
                <a:t>探針高さ</a:t>
              </a:r>
            </a:p>
          </p:txBody>
        </p:sp>
        <p:cxnSp>
          <p:nvCxnSpPr>
            <p:cNvPr id="258072" name="直線矢印コネクタ 42"/>
            <p:cNvCxnSpPr>
              <a:cxnSpLocks noChangeShapeType="1"/>
            </p:cNvCxnSpPr>
            <p:nvPr/>
          </p:nvCxnSpPr>
          <p:spPr bwMode="auto">
            <a:xfrm flipV="1">
              <a:off x="848430" y="2636890"/>
              <a:ext cx="0" cy="715453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4" name="テキスト ボックス 43"/>
            <p:cNvSpPr txBox="1"/>
            <p:nvPr/>
          </p:nvSpPr>
          <p:spPr>
            <a:xfrm>
              <a:off x="396380" y="2543714"/>
              <a:ext cx="413157" cy="36704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>
                  <a:solidFill>
                    <a:schemeClr val="tx1"/>
                  </a:solidFill>
                </a:rPr>
                <a:t>高</a:t>
              </a:r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396380" y="3069650"/>
              <a:ext cx="414746" cy="3686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/>
              <a:r>
                <a:rPr lang="ja-JP" altLang="en-US">
                  <a:solidFill>
                    <a:schemeClr val="tx1"/>
                  </a:solidFill>
                </a:rPr>
                <a:t>低</a:t>
              </a:r>
            </a:p>
          </p:txBody>
        </p:sp>
      </p:grpSp>
      <p:sp>
        <p:nvSpPr>
          <p:cNvPr id="258066" name="正方形/長方形 9"/>
          <p:cNvSpPr>
            <a:spLocks noChangeArrowheads="1"/>
          </p:cNvSpPr>
          <p:nvPr/>
        </p:nvSpPr>
        <p:spPr bwMode="auto">
          <a:xfrm>
            <a:off x="1611313" y="4140200"/>
            <a:ext cx="1446212" cy="1430338"/>
          </a:xfrm>
          <a:prstGeom prst="rect">
            <a:avLst/>
          </a:prstGeom>
          <a:noFill/>
          <a:ln w="19050" algn="ctr">
            <a:solidFill>
              <a:srgbClr val="FFC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defTabSz="1222375" eaLnBrk="1" hangingPunct="1"/>
            <a:endParaRPr lang="ja-JP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6" name="正方形/長方形 45"/>
          <p:cNvSpPr/>
          <p:nvPr/>
        </p:nvSpPr>
        <p:spPr bwMode="auto">
          <a:xfrm>
            <a:off x="2554288" y="3749675"/>
            <a:ext cx="438150" cy="65881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3287713" y="3709988"/>
            <a:ext cx="1006475" cy="369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Unit</a:t>
            </a:r>
            <a:r>
              <a:rPr lang="ja-JP" altLang="en-US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 </a:t>
            </a:r>
            <a:r>
              <a:rPr lang="en-US" altLang="ja-JP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cell</a:t>
            </a:r>
            <a:endParaRPr lang="ja-JP" altLang="en-US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262313" y="5121275"/>
            <a:ext cx="1236662" cy="36830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Scan area</a:t>
            </a:r>
            <a:endParaRPr lang="ja-JP" altLang="en-US" dirty="0">
              <a:solidFill>
                <a:schemeClr val="tx1"/>
              </a:solidFill>
              <a:latin typeface="+mn-lt"/>
              <a:ea typeface="ＭＳ Ｐゴシック" panose="020B060007020508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89113" y="6457950"/>
            <a:ext cx="67643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バイアスの正負によって、趣の全く異なる</a:t>
            </a:r>
            <a:r>
              <a:rPr lang="en-US" altLang="ja-JP" sz="2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STM</a:t>
            </a:r>
            <a:r>
              <a:rPr lang="ja-JP" altLang="en-US" sz="2000" dirty="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</a:rPr>
              <a:t>像が得られた。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28330" y="116540"/>
            <a:ext cx="231986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/>
              <a:t>自動車：排ガス</a:t>
            </a:r>
            <a:r>
              <a:rPr lang="ja-JP" altLang="en-US" sz="2000" dirty="0" smtClean="0"/>
              <a:t>触媒</a:t>
            </a:r>
            <a:endParaRPr lang="en-US" altLang="ja-JP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223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1_標準デザイン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1_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15322</TotalTime>
  <Words>89</Words>
  <Application>Microsoft Office PowerPoint</Application>
  <PresentationFormat>A4 210 x 297 mm</PresentationFormat>
  <Paragraphs>23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標準デザイン</vt:lpstr>
      <vt:lpstr>デザインの設定</vt:lpstr>
      <vt:lpstr>1_標準デザイン</vt:lpstr>
      <vt:lpstr>【DFTB】 CeO2 (110) 表面のconstant current STM像シミュレーション</vt:lpstr>
    </vt:vector>
  </TitlesOfParts>
  <Company>AAS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カタログ</dc:title>
  <dc:creator>aas</dc:creator>
  <cp:lastModifiedBy>ogata</cp:lastModifiedBy>
  <cp:revision>1052</cp:revision>
  <dcterms:created xsi:type="dcterms:W3CDTF">2014-03-31T02:49:52Z</dcterms:created>
  <dcterms:modified xsi:type="dcterms:W3CDTF">2016-10-05T06:06:23Z</dcterms:modified>
</cp:coreProperties>
</file>