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5"/>
  </p:notesMasterIdLst>
  <p:handoutMasterIdLst>
    <p:handoutMasterId r:id="rId6"/>
  </p:handoutMasterIdLst>
  <p:sldIdLst>
    <p:sldId id="782" r:id="rId4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1" autoAdjust="0"/>
    <p:restoredTop sz="86401" autoAdjust="0"/>
  </p:normalViewPr>
  <p:slideViewPr>
    <p:cSldViewPr>
      <p:cViewPr varScale="1">
        <p:scale>
          <a:sx n="49" d="100"/>
          <a:sy n="49" d="100"/>
        </p:scale>
        <p:origin x="654" y="54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 txBox="1">
            <a:spLocks noGrp="1" noChangeArrowheads="1"/>
          </p:cNvSpPr>
          <p:nvPr/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252" tIns="47126" rIns="94252" bIns="47126" anchor="b"/>
          <a:lstStyle>
            <a:lvl1pPr defTabSz="947738">
              <a:spcBef>
                <a:spcPct val="30000"/>
              </a:spcBef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1pPr>
            <a:lvl2pPr marL="774700" indent="-298450" defTabSz="947738">
              <a:spcBef>
                <a:spcPct val="30000"/>
              </a:spcBef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2pPr>
            <a:lvl3pPr marL="1192213" indent="-238125" defTabSz="947738">
              <a:spcBef>
                <a:spcPct val="30000"/>
              </a:spcBef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3pPr>
            <a:lvl4pPr marL="1668463" indent="-238125" defTabSz="947738">
              <a:spcBef>
                <a:spcPct val="30000"/>
              </a:spcBef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4pPr>
            <a:lvl5pPr marL="2144713" indent="-238125" defTabSz="947738">
              <a:spcBef>
                <a:spcPct val="30000"/>
              </a:spcBef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5pPr>
            <a:lvl6pPr marL="2601913" indent="-238125" defTabSz="947738" eaLnBrk="0" fontAlgn="base" hangingPunct="0">
              <a:spcBef>
                <a:spcPct val="30000"/>
              </a:spcBef>
              <a:spcAft>
                <a:spcPct val="0"/>
              </a:spcAft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6pPr>
            <a:lvl7pPr marL="3059113" indent="-238125" defTabSz="947738" eaLnBrk="0" fontAlgn="base" hangingPunct="0">
              <a:spcBef>
                <a:spcPct val="30000"/>
              </a:spcBef>
              <a:spcAft>
                <a:spcPct val="0"/>
              </a:spcAft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7pPr>
            <a:lvl8pPr marL="3516313" indent="-238125" defTabSz="947738" eaLnBrk="0" fontAlgn="base" hangingPunct="0">
              <a:spcBef>
                <a:spcPct val="30000"/>
              </a:spcBef>
              <a:spcAft>
                <a:spcPct val="0"/>
              </a:spcAft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8pPr>
            <a:lvl9pPr marL="3973513" indent="-238125" defTabSz="947738" eaLnBrk="0" fontAlgn="base" hangingPunct="0">
              <a:spcBef>
                <a:spcPct val="30000"/>
              </a:spcBef>
              <a:spcAft>
                <a:spcPct val="0"/>
              </a:spcAft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AD406143-7009-4165-9D90-1FE86BB3E526}" type="slidenum">
              <a:rPr lang="en-US" altLang="ja-JP" sz="1300">
                <a:latin typeface="Calibri" panose="020F0502020204030204" pitchFamily="34" charset="0"/>
                <a:ea typeface="ＭＳ Ｐゴシック" panose="020B0600070205080204" pitchFamily="50" charset="-128"/>
              </a:rPr>
              <a:pPr algn="r" eaLnBrk="1" hangingPunct="1">
                <a:spcBef>
                  <a:spcPct val="0"/>
                </a:spcBef>
              </a:pPr>
              <a:t>1</a:t>
            </a:fld>
            <a:endParaRPr lang="en-US" altLang="ja-JP" sz="1300">
              <a:latin typeface="Calibri" panose="020F0502020204030204" pitchFamily="34" charset="0"/>
              <a:ea typeface="ＭＳ Ｐゴシック" panose="020B0600070205080204" pitchFamily="50" charset="-128"/>
            </a:endParaRPr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82638" y="766763"/>
            <a:ext cx="5535612" cy="3832225"/>
          </a:xfrm>
          <a:solidFill>
            <a:srgbClr val="FFFFFF"/>
          </a:solidFill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1200" y="4856163"/>
            <a:ext cx="5676900" cy="460057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4252" tIns="47126" rIns="94252" bIns="47126"/>
          <a:lstStyle/>
          <a:p>
            <a:pPr>
              <a:spcBef>
                <a:spcPct val="0"/>
              </a:spcBef>
            </a:pPr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GeoAFM_CalcSample_Polymer_002</a:t>
            </a:r>
            <a:r>
              <a:rPr lang="en-US" altLang="ja-JP" dirty="0" smtClean="0"/>
              <a:t> </a:t>
            </a:r>
          </a:p>
          <a:p>
            <a:pPr>
              <a:spcBef>
                <a:spcPct val="0"/>
              </a:spcBef>
            </a:pPr>
            <a:r>
              <a:rPr lang="ja-JP" altLang="en-US" dirty="0" smtClean="0"/>
              <a:t>探針の立体的な形状データ、測定</a:t>
            </a:r>
            <a:r>
              <a:rPr lang="en-US" altLang="ja-JP" dirty="0" smtClean="0"/>
              <a:t>AFM</a:t>
            </a:r>
            <a:r>
              <a:rPr lang="ja-JP" altLang="en-US" dirty="0" smtClean="0"/>
              <a:t>像データから試料表面の凹凸を表現した形状データを高速に予測するシミュレーションを実行します。</a:t>
            </a:r>
          </a:p>
        </p:txBody>
      </p:sp>
    </p:spTree>
    <p:extLst>
      <p:ext uri="{BB962C8B-B14F-4D97-AF65-F5344CB8AC3E}">
        <p14:creationId xmlns:p14="http://schemas.microsoft.com/office/powerpoint/2010/main" val="41368452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34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ja-JP" dirty="0" smtClean="0"/>
              <a:t>【</a:t>
            </a:r>
            <a:r>
              <a:rPr lang="en-US" altLang="ja-JP" dirty="0" err="1" smtClean="0"/>
              <a:t>GeoAFM</a:t>
            </a:r>
            <a:r>
              <a:rPr lang="en-US" altLang="ja-JP" dirty="0" smtClean="0"/>
              <a:t>】 </a:t>
            </a:r>
            <a:r>
              <a:rPr lang="ja-JP" altLang="en-US" dirty="0" smtClean="0"/>
              <a:t>高速相互予測</a:t>
            </a:r>
            <a:r>
              <a:rPr lang="en-US" altLang="ja-JP" dirty="0" smtClean="0"/>
              <a:t>AFM</a:t>
            </a:r>
            <a:r>
              <a:rPr lang="ja-JP" altLang="en-US" dirty="0" smtClean="0"/>
              <a:t>シミュレータ</a:t>
            </a:r>
          </a:p>
        </p:txBody>
      </p:sp>
      <p:sp>
        <p:nvSpPr>
          <p:cNvPr id="39939" name="角丸四角形 40"/>
          <p:cNvSpPr>
            <a:spLocks noChangeArrowheads="1"/>
          </p:cNvSpPr>
          <p:nvPr/>
        </p:nvSpPr>
        <p:spPr bwMode="auto">
          <a:xfrm>
            <a:off x="3760788" y="938213"/>
            <a:ext cx="596900" cy="414337"/>
          </a:xfrm>
          <a:prstGeom prst="roundRect">
            <a:avLst>
              <a:gd name="adj" fmla="val 50000"/>
            </a:avLst>
          </a:prstGeom>
          <a:solidFill>
            <a:srgbClr val="FFFF99"/>
          </a:solidFill>
          <a:ln w="25400" algn="ctr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 anchorCtr="1">
            <a:spAutoFit/>
          </a:bodyPr>
          <a:lstStyle>
            <a:lvl1pPr defTabSz="1222375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defTabSz="1222375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defTabSz="1222375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defTabSz="1222375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defTabSz="1222375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1800"/>
              <a:t>探針</a:t>
            </a:r>
          </a:p>
        </p:txBody>
      </p:sp>
      <p:sp>
        <p:nvSpPr>
          <p:cNvPr id="39940" name="角丸四角形 41"/>
          <p:cNvSpPr>
            <a:spLocks noChangeArrowheads="1"/>
          </p:cNvSpPr>
          <p:nvPr/>
        </p:nvSpPr>
        <p:spPr bwMode="auto">
          <a:xfrm>
            <a:off x="8018463" y="1000125"/>
            <a:ext cx="596900" cy="414338"/>
          </a:xfrm>
          <a:prstGeom prst="roundRect">
            <a:avLst>
              <a:gd name="adj" fmla="val 50000"/>
            </a:avLst>
          </a:prstGeom>
          <a:solidFill>
            <a:srgbClr val="FFFF99"/>
          </a:solidFill>
          <a:ln w="25400" algn="ctr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 anchorCtr="1">
            <a:spAutoFit/>
          </a:bodyPr>
          <a:lstStyle>
            <a:lvl1pPr defTabSz="1222375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defTabSz="1222375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defTabSz="1222375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defTabSz="1222375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defTabSz="1222375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1800"/>
              <a:t>試料</a:t>
            </a:r>
          </a:p>
        </p:txBody>
      </p:sp>
      <p:sp>
        <p:nvSpPr>
          <p:cNvPr id="39941" name="角丸四角形 42"/>
          <p:cNvSpPr>
            <a:spLocks noChangeArrowheads="1"/>
          </p:cNvSpPr>
          <p:nvPr/>
        </p:nvSpPr>
        <p:spPr bwMode="auto">
          <a:xfrm>
            <a:off x="1254125" y="938213"/>
            <a:ext cx="850900" cy="414337"/>
          </a:xfrm>
          <a:prstGeom prst="roundRect">
            <a:avLst>
              <a:gd name="adj" fmla="val 50000"/>
            </a:avLst>
          </a:prstGeom>
          <a:solidFill>
            <a:srgbClr val="FFFF99"/>
          </a:solidFill>
          <a:ln w="25400" algn="ctr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 anchorCtr="1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ja-JP" sz="1800"/>
              <a:t>AFM</a:t>
            </a:r>
            <a:r>
              <a:rPr lang="ja-JP" altLang="en-US" sz="1800"/>
              <a:t>像</a:t>
            </a:r>
          </a:p>
        </p:txBody>
      </p:sp>
      <p:sp>
        <p:nvSpPr>
          <p:cNvPr id="39942" name="正方形/長方形 47"/>
          <p:cNvSpPr>
            <a:spLocks noChangeArrowheads="1"/>
          </p:cNvSpPr>
          <p:nvPr/>
        </p:nvSpPr>
        <p:spPr bwMode="auto">
          <a:xfrm>
            <a:off x="179388" y="539750"/>
            <a:ext cx="3138487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ja-JP" sz="1600">
                <a:solidFill>
                  <a:srgbClr val="00B050"/>
                </a:solidFill>
              </a:rPr>
              <a:t>AFM</a:t>
            </a:r>
            <a:r>
              <a:rPr lang="ja-JP" altLang="en-US" sz="1600">
                <a:solidFill>
                  <a:srgbClr val="00B050"/>
                </a:solidFill>
              </a:rPr>
              <a:t>像と探針から試料形状を予測</a:t>
            </a:r>
          </a:p>
        </p:txBody>
      </p:sp>
      <p:sp>
        <p:nvSpPr>
          <p:cNvPr id="39943" name="Text Box 37"/>
          <p:cNvSpPr txBox="1">
            <a:spLocks noChangeArrowheads="1"/>
          </p:cNvSpPr>
          <p:nvPr/>
        </p:nvSpPr>
        <p:spPr bwMode="auto">
          <a:xfrm>
            <a:off x="8797925" y="0"/>
            <a:ext cx="1108075" cy="369888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222375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defTabSz="1222375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defTabSz="1222375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defTabSz="1222375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defTabSz="1222375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ja-JP" sz="1800">
                <a:solidFill>
                  <a:schemeClr val="bg1"/>
                </a:solidFill>
              </a:rPr>
              <a:t>GeoAFM</a:t>
            </a:r>
          </a:p>
        </p:txBody>
      </p:sp>
      <p:pic>
        <p:nvPicPr>
          <p:cNvPr id="39944" name="Picture 8" descr="geoafm_test003tip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6875" y="1484313"/>
            <a:ext cx="2544763" cy="146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5" name="Picture 9" descr="geoafm_test003imag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650" y="1493838"/>
            <a:ext cx="2544763" cy="146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6" name="Picture 10" descr="geoafm_test00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6238" y="1484313"/>
            <a:ext cx="2544762" cy="153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7" name="AutoShape 11"/>
          <p:cNvSpPr>
            <a:spLocks noChangeArrowheads="1"/>
          </p:cNvSpPr>
          <p:nvPr/>
        </p:nvSpPr>
        <p:spPr bwMode="auto">
          <a:xfrm rot="-5400000">
            <a:off x="5745163" y="1771650"/>
            <a:ext cx="647700" cy="936625"/>
          </a:xfrm>
          <a:prstGeom prst="downArrow">
            <a:avLst>
              <a:gd name="adj1" fmla="val 50000"/>
              <a:gd name="adj2" fmla="val 36152"/>
            </a:avLst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eaLnBrk="1" hangingPunct="1"/>
            <a:endParaRPr lang="ja-JP" altLang="en-US"/>
          </a:p>
        </p:txBody>
      </p:sp>
      <p:sp>
        <p:nvSpPr>
          <p:cNvPr id="39948" name="Text Box 12"/>
          <p:cNvSpPr txBox="1">
            <a:spLocks noChangeArrowheads="1"/>
          </p:cNvSpPr>
          <p:nvPr/>
        </p:nvSpPr>
        <p:spPr bwMode="auto">
          <a:xfrm>
            <a:off x="273050" y="3141663"/>
            <a:ext cx="9288463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ja-JP" altLang="en-US" sz="1400" dirty="0">
                <a:solidFill>
                  <a:schemeClr val="tx1"/>
                </a:solidFill>
                <a:latin typeface="Arial" panose="020B0604020202020204" pitchFamily="34" charset="0"/>
              </a:rPr>
              <a:t>先端が二股になっている不完全な探針を使って得られた、</a:t>
            </a:r>
            <a:r>
              <a:rPr lang="en-US" altLang="ja-JP" sz="1400" dirty="0">
                <a:solidFill>
                  <a:schemeClr val="tx1"/>
                </a:solidFill>
                <a:latin typeface="Arial" panose="020B0604020202020204" pitchFamily="34" charset="0"/>
              </a:rPr>
              <a:t>HOPG (Highly Oriented Pyrolytic Graphite</a:t>
            </a:r>
            <a:r>
              <a:rPr lang="ja-JP" altLang="en-US" sz="1400" dirty="0">
                <a:solidFill>
                  <a:schemeClr val="tx1"/>
                </a:solidFill>
                <a:latin typeface="Arial" panose="020B0604020202020204" pitchFamily="34" charset="0"/>
              </a:rPr>
              <a:t>：高配向熱分解黒鉛</a:t>
            </a:r>
            <a:r>
              <a:rPr lang="en-US" altLang="ja-JP" sz="1400" dirty="0">
                <a:solidFill>
                  <a:schemeClr val="tx1"/>
                </a:solidFill>
                <a:latin typeface="Arial" panose="020B0604020202020204" pitchFamily="34" charset="0"/>
              </a:rPr>
              <a:t>)</a:t>
            </a:r>
            <a:r>
              <a:rPr lang="ja-JP" altLang="en-US" sz="1400" dirty="0">
                <a:solidFill>
                  <a:schemeClr val="tx1"/>
                </a:solidFill>
                <a:latin typeface="Arial" panose="020B0604020202020204" pitchFamily="34" charset="0"/>
              </a:rPr>
              <a:t>上に配置されたラクトン系高分子量ポリマー</a:t>
            </a:r>
            <a:r>
              <a:rPr lang="en-US" altLang="ja-JP" sz="1400" dirty="0">
                <a:solidFill>
                  <a:schemeClr val="tx1"/>
                </a:solidFill>
                <a:latin typeface="Arial" panose="020B0604020202020204" pitchFamily="34" charset="0"/>
              </a:rPr>
              <a:t>(CLG</a:t>
            </a:r>
            <a:r>
              <a:rPr lang="ja-JP" altLang="en-US" sz="1400" dirty="0">
                <a:solidFill>
                  <a:schemeClr val="tx1"/>
                </a:solidFill>
                <a:latin typeface="Arial" panose="020B0604020202020204" pitchFamily="34" charset="0"/>
              </a:rPr>
              <a:t>：</a:t>
            </a:r>
            <a:r>
              <a:rPr lang="en-US" altLang="ja-JP" sz="1400" dirty="0">
                <a:solidFill>
                  <a:schemeClr val="tx1"/>
                </a:solidFill>
                <a:latin typeface="Arial" panose="020B0604020202020204" pitchFamily="34" charset="0"/>
              </a:rPr>
              <a:t>ε</a:t>
            </a:r>
            <a:r>
              <a:rPr lang="ja-JP" altLang="en-US" sz="1400" dirty="0">
                <a:solidFill>
                  <a:schemeClr val="tx1"/>
                </a:solidFill>
                <a:latin typeface="Arial" panose="020B0604020202020204" pitchFamily="34" charset="0"/>
              </a:rPr>
              <a:t>カプロラクトン・</a:t>
            </a:r>
            <a:r>
              <a:rPr lang="en-US" altLang="ja-JP" sz="1400" dirty="0">
                <a:solidFill>
                  <a:schemeClr val="tx1"/>
                </a:solidFill>
                <a:latin typeface="Arial" panose="020B0604020202020204" pitchFamily="34" charset="0"/>
              </a:rPr>
              <a:t>(L)</a:t>
            </a:r>
            <a:r>
              <a:rPr lang="ja-JP" altLang="en-US" sz="1400" dirty="0">
                <a:solidFill>
                  <a:schemeClr val="tx1"/>
                </a:solidFill>
                <a:latin typeface="Arial" panose="020B0604020202020204" pitchFamily="34" charset="0"/>
              </a:rPr>
              <a:t>ラクチド・グリコリド共重合体</a:t>
            </a:r>
            <a:r>
              <a:rPr lang="en-US" altLang="ja-JP" sz="1400" dirty="0">
                <a:solidFill>
                  <a:schemeClr val="tx1"/>
                </a:solidFill>
                <a:latin typeface="Arial" panose="020B0604020202020204" pitchFamily="34" charset="0"/>
              </a:rPr>
              <a:t>)</a:t>
            </a:r>
            <a:r>
              <a:rPr lang="ja-JP" altLang="en-US" sz="1400" dirty="0">
                <a:solidFill>
                  <a:schemeClr val="tx1"/>
                </a:solidFill>
                <a:latin typeface="Arial" panose="020B0604020202020204" pitchFamily="34" charset="0"/>
              </a:rPr>
              <a:t>の</a:t>
            </a:r>
            <a:r>
              <a:rPr lang="en-US" altLang="ja-JP" sz="1400" dirty="0">
                <a:solidFill>
                  <a:schemeClr val="tx1"/>
                </a:solidFill>
                <a:latin typeface="Arial" panose="020B0604020202020204" pitchFamily="34" charset="0"/>
              </a:rPr>
              <a:t>AFM</a:t>
            </a:r>
            <a:r>
              <a:rPr lang="ja-JP" altLang="en-US" sz="1400" dirty="0">
                <a:solidFill>
                  <a:schemeClr val="tx1"/>
                </a:solidFill>
                <a:latin typeface="Arial" panose="020B0604020202020204" pitchFamily="34" charset="0"/>
              </a:rPr>
              <a:t>像から、アーティファクトを除去した試料画像をシミュレーションによって求めたものです。 </a:t>
            </a:r>
          </a:p>
        </p:txBody>
      </p:sp>
      <p:sp>
        <p:nvSpPr>
          <p:cNvPr id="39949" name="AutoShape 13"/>
          <p:cNvSpPr>
            <a:spLocks noChangeArrowheads="1"/>
          </p:cNvSpPr>
          <p:nvPr/>
        </p:nvSpPr>
        <p:spPr bwMode="auto">
          <a:xfrm rot="-5400000">
            <a:off x="5745163" y="763587"/>
            <a:ext cx="647700" cy="936625"/>
          </a:xfrm>
          <a:prstGeom prst="downArrow">
            <a:avLst>
              <a:gd name="adj1" fmla="val 50000"/>
              <a:gd name="adj2" fmla="val 36152"/>
            </a:avLst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eaLnBrk="1" hangingPunct="1"/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787204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14483</TotalTime>
  <Words>126</Words>
  <Application>Microsoft Office PowerPoint</Application>
  <PresentationFormat>A4 210 x 297 mm</PresentationFormat>
  <Paragraphs>10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3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ＭＳ Ｐゴシック</vt:lpstr>
      <vt:lpstr>ＭＳ Ｐ明朝</vt:lpstr>
      <vt:lpstr>Arial</vt:lpstr>
      <vt:lpstr>Calibri</vt:lpstr>
      <vt:lpstr>標準デザイン</vt:lpstr>
      <vt:lpstr>デザインの設定</vt:lpstr>
      <vt:lpstr>1_標準デザイン</vt:lpstr>
      <vt:lpstr>【GeoAFM】 高速相互予測AFMシミュレータ</vt:lpstr>
    </vt:vector>
  </TitlesOfParts>
  <Company>AAS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shinotsuka</cp:lastModifiedBy>
  <cp:revision>1024</cp:revision>
  <dcterms:created xsi:type="dcterms:W3CDTF">2014-03-31T02:49:52Z</dcterms:created>
  <dcterms:modified xsi:type="dcterms:W3CDTF">2016-08-31T05:05:40Z</dcterms:modified>
</cp:coreProperties>
</file>