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6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DFTB_FreqShift_Inorganic_002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969753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1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TiO</a:t>
            </a:r>
            <a:r>
              <a:rPr lang="en-US" altLang="ja-JP" baseline="-25000" dirty="0" smtClean="0"/>
              <a:t>2</a:t>
            </a:r>
            <a:r>
              <a:rPr lang="en-US" altLang="ja-JP" dirty="0" smtClean="0"/>
              <a:t>(110)</a:t>
            </a:r>
            <a:r>
              <a:rPr lang="ja-JP" altLang="en-US" dirty="0" smtClean="0"/>
              <a:t>面の</a:t>
            </a:r>
            <a:r>
              <a:rPr lang="en-US" altLang="ja-JP" dirty="0" smtClean="0"/>
              <a:t>AFM</a:t>
            </a:r>
            <a:r>
              <a:rPr lang="ja-JP" altLang="en-US" dirty="0" smtClean="0"/>
              <a:t>観察とシミュレーション</a:t>
            </a:r>
            <a:endParaRPr lang="ja-JP" altLang="en-US" dirty="0" smtClean="0"/>
          </a:p>
        </p:txBody>
      </p:sp>
      <p:graphicFrame>
        <p:nvGraphicFramePr>
          <p:cNvPr id="199684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192840"/>
              </p:ext>
            </p:extLst>
          </p:nvPr>
        </p:nvGraphicFramePr>
        <p:xfrm>
          <a:off x="4099491" y="2271261"/>
          <a:ext cx="5175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06" name="数式" r:id="rId4" imgW="431613" imgH="228501" progId="Equation.3">
                  <p:embed/>
                </p:oleObj>
              </mc:Choice>
              <mc:Fallback>
                <p:oleObj name="数式" r:id="rId4" imgW="431613" imgH="228501" progId="Equation.3">
                  <p:embed/>
                  <p:pic>
                    <p:nvPicPr>
                      <p:cNvPr id="0" name="オブジェクト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9491" y="2271261"/>
                        <a:ext cx="517525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9685" name="テキスト ボックス 6"/>
          <p:cNvSpPr txBox="1">
            <a:spLocks noChangeArrowheads="1"/>
          </p:cNvSpPr>
          <p:nvPr/>
        </p:nvSpPr>
        <p:spPr bwMode="auto">
          <a:xfrm>
            <a:off x="4064566" y="2558598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探針</a:t>
            </a:r>
          </a:p>
        </p:txBody>
      </p:sp>
      <p:pic>
        <p:nvPicPr>
          <p:cNvPr id="199686" name="図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691" y="759961"/>
            <a:ext cx="150336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9688" name="Group 8"/>
          <p:cNvGrpSpPr>
            <a:grpSpLocks/>
          </p:cNvGrpSpPr>
          <p:nvPr/>
        </p:nvGrpSpPr>
        <p:grpSpPr bwMode="auto">
          <a:xfrm>
            <a:off x="5210741" y="1691824"/>
            <a:ext cx="1671638" cy="884237"/>
            <a:chOff x="2447" y="967"/>
            <a:chExt cx="1053" cy="557"/>
          </a:xfrm>
        </p:grpSpPr>
        <p:cxnSp>
          <p:nvCxnSpPr>
            <p:cNvPr id="2" name="直線矢印コネクタ 18"/>
            <p:cNvCxnSpPr/>
            <p:nvPr/>
          </p:nvCxnSpPr>
          <p:spPr>
            <a:xfrm>
              <a:off x="2797" y="1420"/>
              <a:ext cx="27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線矢印コネクタ 19"/>
            <p:cNvCxnSpPr/>
            <p:nvPr/>
          </p:nvCxnSpPr>
          <p:spPr>
            <a:xfrm flipV="1">
              <a:off x="2797" y="1148"/>
              <a:ext cx="0" cy="27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722" name="テキスト ボックス 20"/>
            <p:cNvSpPr txBox="1">
              <a:spLocks noChangeArrowheads="1"/>
            </p:cNvSpPr>
            <p:nvPr/>
          </p:nvSpPr>
          <p:spPr bwMode="auto">
            <a:xfrm>
              <a:off x="3136" y="1332"/>
              <a:ext cx="3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[001]</a:t>
              </a:r>
              <a:endParaRPr lang="ja-JP" altLang="en-US" sz="1400"/>
            </a:p>
          </p:txBody>
        </p:sp>
        <p:sp>
          <p:nvSpPr>
            <p:cNvPr id="199723" name="テキスト ボックス 21"/>
            <p:cNvSpPr txBox="1">
              <a:spLocks noChangeArrowheads="1"/>
            </p:cNvSpPr>
            <p:nvPr/>
          </p:nvSpPr>
          <p:spPr bwMode="auto">
            <a:xfrm>
              <a:off x="2447" y="967"/>
              <a:ext cx="4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[-110]</a:t>
              </a:r>
              <a:endParaRPr lang="ja-JP" altLang="en-US" sz="1400"/>
            </a:p>
          </p:txBody>
        </p:sp>
      </p:grpSp>
      <p:cxnSp>
        <p:nvCxnSpPr>
          <p:cNvPr id="10" name="直線矢印コネクタ 9"/>
          <p:cNvCxnSpPr/>
          <p:nvPr/>
        </p:nvCxnSpPr>
        <p:spPr>
          <a:xfrm>
            <a:off x="4099491" y="1575936"/>
            <a:ext cx="1624013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690" name="テキスト ボックス 10"/>
          <p:cNvSpPr txBox="1">
            <a:spLocks noChangeArrowheads="1"/>
          </p:cNvSpPr>
          <p:nvPr/>
        </p:nvSpPr>
        <p:spPr bwMode="auto">
          <a:xfrm>
            <a:off x="4118541" y="1260024"/>
            <a:ext cx="1547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一番高い位置の酸素</a:t>
            </a:r>
          </a:p>
        </p:txBody>
      </p:sp>
      <p:graphicFrame>
        <p:nvGraphicFramePr>
          <p:cNvPr id="199691" name="オブジェクト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928508"/>
              </p:ext>
            </p:extLst>
          </p:nvPr>
        </p:nvGraphicFramePr>
        <p:xfrm>
          <a:off x="4118541" y="756786"/>
          <a:ext cx="16589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07" name="数式" r:id="rId7" imgW="1104421" imgH="215806" progId="Equation.3">
                  <p:embed/>
                </p:oleObj>
              </mc:Choice>
              <mc:Fallback>
                <p:oleObj name="数式" r:id="rId7" imgW="1104421" imgH="215806" progId="Equation.3">
                  <p:embed/>
                  <p:pic>
                    <p:nvPicPr>
                      <p:cNvPr id="0" name="オブジェクト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8541" y="756786"/>
                        <a:ext cx="165893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9692" name="Group 16"/>
          <p:cNvGrpSpPr>
            <a:grpSpLocks/>
          </p:cNvGrpSpPr>
          <p:nvPr/>
        </p:nvGrpSpPr>
        <p:grpSpPr bwMode="auto">
          <a:xfrm>
            <a:off x="1800224" y="1844224"/>
            <a:ext cx="1684337" cy="885825"/>
            <a:chOff x="562" y="967"/>
            <a:chExt cx="1061" cy="558"/>
          </a:xfrm>
        </p:grpSpPr>
        <p:cxnSp>
          <p:nvCxnSpPr>
            <p:cNvPr id="5" name="直線矢印コネクタ 4"/>
            <p:cNvCxnSpPr/>
            <p:nvPr/>
          </p:nvCxnSpPr>
          <p:spPr>
            <a:xfrm>
              <a:off x="922" y="1425"/>
              <a:ext cx="27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矢印コネクタ 6"/>
            <p:cNvCxnSpPr/>
            <p:nvPr/>
          </p:nvCxnSpPr>
          <p:spPr>
            <a:xfrm flipV="1">
              <a:off x="922" y="1153"/>
              <a:ext cx="0" cy="27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718" name="テキスト ボックス 26"/>
            <p:cNvSpPr txBox="1">
              <a:spLocks noChangeArrowheads="1"/>
            </p:cNvSpPr>
            <p:nvPr/>
          </p:nvSpPr>
          <p:spPr bwMode="auto">
            <a:xfrm>
              <a:off x="1259" y="1333"/>
              <a:ext cx="36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[110]</a:t>
              </a:r>
              <a:endParaRPr lang="ja-JP" altLang="en-US" sz="1400"/>
            </a:p>
          </p:txBody>
        </p:sp>
        <p:sp>
          <p:nvSpPr>
            <p:cNvPr id="199719" name="テキスト ボックス 27"/>
            <p:cNvSpPr txBox="1">
              <a:spLocks noChangeArrowheads="1"/>
            </p:cNvSpPr>
            <p:nvPr/>
          </p:nvSpPr>
          <p:spPr bwMode="auto">
            <a:xfrm>
              <a:off x="562" y="967"/>
              <a:ext cx="4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[-110]</a:t>
              </a:r>
              <a:endParaRPr lang="ja-JP" altLang="en-US" sz="1400"/>
            </a:p>
          </p:txBody>
        </p:sp>
      </p:grpSp>
      <p:pic>
        <p:nvPicPr>
          <p:cNvPr id="199693" name="図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276" y="3853938"/>
            <a:ext cx="204311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95" name="テキスト ボックス 13"/>
          <p:cNvSpPr txBox="1">
            <a:spLocks noChangeArrowheads="1"/>
          </p:cNvSpPr>
          <p:nvPr/>
        </p:nvSpPr>
        <p:spPr bwMode="auto">
          <a:xfrm>
            <a:off x="5989071" y="6204716"/>
            <a:ext cx="2687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ja-JP" sz="1200">
                <a:latin typeface="Calibri" panose="020F0502020204030204" pitchFamily="34" charset="0"/>
              </a:rPr>
              <a:t>Surface Science Reports, 66, (2011),1-27</a:t>
            </a:r>
            <a:endParaRPr lang="ja-JP" altLang="en-US" sz="1200">
              <a:latin typeface="Calibri" panose="020F0502020204030204" pitchFamily="34" charset="0"/>
            </a:endParaRPr>
          </a:p>
        </p:txBody>
      </p:sp>
      <p:pic>
        <p:nvPicPr>
          <p:cNvPr id="199696" name="図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108" y="3775547"/>
            <a:ext cx="21717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702" name="図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393" y="946493"/>
            <a:ext cx="1312862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704" name="テキスト ボックス 46"/>
          <p:cNvSpPr txBox="1">
            <a:spLocks noChangeArrowheads="1"/>
          </p:cNvSpPr>
          <p:nvPr/>
        </p:nvSpPr>
        <p:spPr bwMode="auto">
          <a:xfrm>
            <a:off x="1881754" y="2757829"/>
            <a:ext cx="2182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/>
              <a:t>AFM </a:t>
            </a:r>
            <a:r>
              <a:rPr lang="ja-JP" altLang="en-US" sz="1200" dirty="0"/>
              <a:t>探針</a:t>
            </a:r>
            <a:r>
              <a:rPr lang="en-US" altLang="ja-JP" sz="1200" dirty="0"/>
              <a:t>-</a:t>
            </a:r>
            <a:r>
              <a:rPr lang="ja-JP" altLang="en-US" sz="1200" dirty="0"/>
              <a:t>試料間の距離</a:t>
            </a:r>
            <a:r>
              <a:rPr lang="en-US" altLang="ja-JP" sz="1200" dirty="0"/>
              <a:t>3.5Å</a:t>
            </a:r>
            <a:endParaRPr lang="ja-JP" altLang="en-US" sz="1200" dirty="0"/>
          </a:p>
        </p:txBody>
      </p:sp>
      <p:grpSp>
        <p:nvGrpSpPr>
          <p:cNvPr id="199706" name="Group 34"/>
          <p:cNvGrpSpPr>
            <a:grpSpLocks/>
          </p:cNvGrpSpPr>
          <p:nvPr/>
        </p:nvGrpSpPr>
        <p:grpSpPr bwMode="auto">
          <a:xfrm>
            <a:off x="917914" y="4933438"/>
            <a:ext cx="1671637" cy="884238"/>
            <a:chOff x="2447" y="967"/>
            <a:chExt cx="1053" cy="557"/>
          </a:xfrm>
        </p:grpSpPr>
        <p:cxnSp>
          <p:nvCxnSpPr>
            <p:cNvPr id="19" name="直線矢印コネクタ 18"/>
            <p:cNvCxnSpPr/>
            <p:nvPr/>
          </p:nvCxnSpPr>
          <p:spPr>
            <a:xfrm>
              <a:off x="2797" y="1420"/>
              <a:ext cx="27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/>
            <p:cNvCxnSpPr/>
            <p:nvPr/>
          </p:nvCxnSpPr>
          <p:spPr>
            <a:xfrm flipV="1">
              <a:off x="2797" y="1148"/>
              <a:ext cx="0" cy="27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714" name="テキスト ボックス 20"/>
            <p:cNvSpPr txBox="1">
              <a:spLocks noChangeArrowheads="1"/>
            </p:cNvSpPr>
            <p:nvPr/>
          </p:nvSpPr>
          <p:spPr bwMode="auto">
            <a:xfrm>
              <a:off x="3136" y="1332"/>
              <a:ext cx="3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[001]</a:t>
              </a:r>
              <a:endParaRPr lang="ja-JP" altLang="en-US" sz="1400"/>
            </a:p>
          </p:txBody>
        </p:sp>
        <p:sp>
          <p:nvSpPr>
            <p:cNvPr id="199715" name="テキスト ボックス 21"/>
            <p:cNvSpPr txBox="1">
              <a:spLocks noChangeArrowheads="1"/>
            </p:cNvSpPr>
            <p:nvPr/>
          </p:nvSpPr>
          <p:spPr bwMode="auto">
            <a:xfrm>
              <a:off x="2447" y="967"/>
              <a:ext cx="4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[-110]</a:t>
              </a:r>
              <a:endParaRPr lang="ja-JP" altLang="en-US" sz="1400"/>
            </a:p>
          </p:txBody>
        </p:sp>
      </p:grpSp>
      <p:sp>
        <p:nvSpPr>
          <p:cNvPr id="199707" name="テキスト ボックス 14"/>
          <p:cNvSpPr txBox="1">
            <a:spLocks noChangeArrowheads="1"/>
          </p:cNvSpPr>
          <p:nvPr/>
        </p:nvSpPr>
        <p:spPr bwMode="auto">
          <a:xfrm>
            <a:off x="6673850" y="5692889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solidFill>
                  <a:srgbClr val="C00000"/>
                </a:solidFill>
              </a:rPr>
              <a:t>実測画像</a:t>
            </a:r>
          </a:p>
        </p:txBody>
      </p:sp>
      <p:sp>
        <p:nvSpPr>
          <p:cNvPr id="199708" name="テキスト ボックス 31"/>
          <p:cNvSpPr txBox="1">
            <a:spLocks noChangeArrowheads="1"/>
          </p:cNvSpPr>
          <p:nvPr/>
        </p:nvSpPr>
        <p:spPr bwMode="auto">
          <a:xfrm>
            <a:off x="1606434" y="5956203"/>
            <a:ext cx="22499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 smtClean="0">
                <a:solidFill>
                  <a:srgbClr val="C00000"/>
                </a:solidFill>
              </a:rPr>
              <a:t>シミュレーション結果</a:t>
            </a:r>
            <a:endParaRPr lang="ja-JP" altLang="en-US" sz="1800" dirty="0">
              <a:solidFill>
                <a:srgbClr val="C00000"/>
              </a:solidFill>
            </a:endParaRPr>
          </a:p>
        </p:txBody>
      </p:sp>
      <p:sp>
        <p:nvSpPr>
          <p:cNvPr id="4" name="下矢印 3"/>
          <p:cNvSpPr/>
          <p:nvPr/>
        </p:nvSpPr>
        <p:spPr bwMode="auto">
          <a:xfrm>
            <a:off x="2973160" y="3032467"/>
            <a:ext cx="325664" cy="54055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22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左右矢印 5"/>
          <p:cNvSpPr/>
          <p:nvPr/>
        </p:nvSpPr>
        <p:spPr bwMode="auto">
          <a:xfrm>
            <a:off x="4099491" y="4437140"/>
            <a:ext cx="1566863" cy="496298"/>
          </a:xfrm>
          <a:prstGeom prst="left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22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 bwMode="auto">
          <a:xfrm>
            <a:off x="1473539" y="548600"/>
            <a:ext cx="6808269" cy="2483867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22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14415</TotalTime>
  <Words>59</Words>
  <Application>Microsoft Office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【DFTB】 TiO2(110)面のAFM観察とシミュレーション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1029</cp:revision>
  <dcterms:created xsi:type="dcterms:W3CDTF">2014-03-31T02:49:52Z</dcterms:created>
  <dcterms:modified xsi:type="dcterms:W3CDTF">2016-08-31T01:24:30Z</dcterms:modified>
</cp:coreProperties>
</file>