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6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DFTB_ConstCurrentSTM_Inorganic_028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5073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8"/>
          <p:cNvSpPr>
            <a:spLocks noChangeArrowheads="1"/>
          </p:cNvSpPr>
          <p:nvPr/>
        </p:nvSpPr>
        <p:spPr bwMode="auto">
          <a:xfrm>
            <a:off x="4485217" y="981075"/>
            <a:ext cx="5226447" cy="5759450"/>
          </a:xfrm>
          <a:prstGeom prst="roundRect">
            <a:avLst>
              <a:gd name="adj" fmla="val 8458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195" name="AutoShape 17"/>
          <p:cNvSpPr>
            <a:spLocks noChangeArrowheads="1"/>
          </p:cNvSpPr>
          <p:nvPr/>
        </p:nvSpPr>
        <p:spPr bwMode="auto">
          <a:xfrm>
            <a:off x="428229" y="3430589"/>
            <a:ext cx="3823096" cy="3311525"/>
          </a:xfrm>
          <a:prstGeom prst="roundRect">
            <a:avLst>
              <a:gd name="adj" fmla="val 8458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196" name="Rectangle 4"/>
          <p:cNvSpPr>
            <a:spLocks noGrp="1"/>
          </p:cNvSpPr>
          <p:nvPr>
            <p:ph type="title"/>
          </p:nvPr>
        </p:nvSpPr>
        <p:spPr>
          <a:xfrm>
            <a:off x="2608925" y="89885"/>
            <a:ext cx="4794727" cy="46158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GB" altLang="ja-JP" sz="2400" dirty="0" smtClean="0">
                <a:solidFill>
                  <a:srgbClr val="006600"/>
                </a:solidFill>
              </a:rPr>
              <a:t>【DFTB】TiO</a:t>
            </a:r>
            <a:r>
              <a:rPr lang="en-GB" altLang="ja-JP" sz="2400" baseline="-25000" dirty="0" smtClean="0">
                <a:solidFill>
                  <a:srgbClr val="006600"/>
                </a:solidFill>
              </a:rPr>
              <a:t>2</a:t>
            </a:r>
            <a:r>
              <a:rPr lang="en-GB" altLang="ja-JP" sz="2400" dirty="0" smtClean="0">
                <a:solidFill>
                  <a:srgbClr val="006600"/>
                </a:solidFill>
              </a:rPr>
              <a:t>(110)</a:t>
            </a:r>
            <a:r>
              <a:rPr lang="ja-JP" altLang="en-US" sz="2400" dirty="0" smtClean="0">
                <a:solidFill>
                  <a:srgbClr val="006600"/>
                </a:solidFill>
              </a:rPr>
              <a:t>上の</a:t>
            </a:r>
            <a:r>
              <a:rPr lang="en-GB" altLang="ja-JP" sz="2400" dirty="0" smtClean="0">
                <a:solidFill>
                  <a:srgbClr val="006600"/>
                </a:solidFill>
              </a:rPr>
              <a:t>Pt</a:t>
            </a:r>
            <a:r>
              <a:rPr lang="ja-JP" altLang="en-US" sz="2400" dirty="0" smtClean="0">
                <a:solidFill>
                  <a:srgbClr val="006600"/>
                </a:solidFill>
              </a:rPr>
              <a:t>の</a:t>
            </a:r>
            <a:r>
              <a:rPr lang="en-GB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像</a:t>
            </a:r>
          </a:p>
        </p:txBody>
      </p:sp>
      <p:pic>
        <p:nvPicPr>
          <p:cNvPr id="8197" name="Picture 5" descr="実測P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513" y="3860801"/>
            <a:ext cx="226152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641483" y="423863"/>
            <a:ext cx="23067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実験画像（</a:t>
            </a:r>
            <a:r>
              <a:rPr lang="en-US" altLang="ja-JP" dirty="0">
                <a:solidFill>
                  <a:schemeClr val="tx1"/>
                </a:solidFill>
              </a:rPr>
              <a:t>Pt</a:t>
            </a:r>
            <a:r>
              <a:rPr lang="en-US" altLang="ja-JP" baseline="-25000" dirty="0">
                <a:solidFill>
                  <a:schemeClr val="tx1"/>
                </a:solidFill>
              </a:rPr>
              <a:t>4</a:t>
            </a:r>
            <a:r>
              <a:rPr lang="ja-JP" altLang="en-US" dirty="0">
                <a:solidFill>
                  <a:schemeClr val="tx1"/>
                </a:solidFill>
              </a:rPr>
              <a:t>の場合）</a:t>
            </a:r>
          </a:p>
        </p:txBody>
      </p:sp>
      <p:pic>
        <p:nvPicPr>
          <p:cNvPr id="8199" name="Picture 11" descr="Pt4c2_STMc_12x13x3_d4_r0x0x0_N24x26x6_1V_400nA_contrast"/>
          <p:cNvPicPr>
            <a:picLocks noChangeAspect="1" noChangeArrowheads="1"/>
          </p:cNvPicPr>
          <p:nvPr/>
        </p:nvPicPr>
        <p:blipFill>
          <a:blip r:embed="rId4" cstate="print"/>
          <a:srcRect l="3149" t="5666" b="5666"/>
          <a:stretch>
            <a:fillRect/>
          </a:stretch>
        </p:blipFill>
        <p:spPr bwMode="auto">
          <a:xfrm>
            <a:off x="4719109" y="3236914"/>
            <a:ext cx="4779302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6932481" y="6369050"/>
            <a:ext cx="21018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/>
              <a:t>画像はコントラスト調整後</a:t>
            </a:r>
            <a:endParaRPr lang="en-US" altLang="ja-JP" sz="1400"/>
          </a:p>
        </p:txBody>
      </p: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4719109" y="1508126"/>
            <a:ext cx="3690371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1600" dirty="0"/>
              <a:t>探針：</a:t>
            </a:r>
            <a:r>
              <a:rPr lang="en-US" altLang="ja-JP" sz="1600" dirty="0"/>
              <a:t>Si</a:t>
            </a:r>
            <a:r>
              <a:rPr lang="en-US" altLang="ja-JP" sz="1600" baseline="-25000" dirty="0"/>
              <a:t>4</a:t>
            </a:r>
            <a:r>
              <a:rPr lang="en-US" altLang="ja-JP" sz="1600" dirty="0"/>
              <a:t>H</a:t>
            </a:r>
            <a:r>
              <a:rPr lang="en-US" altLang="ja-JP" sz="1600" baseline="-25000" dirty="0"/>
              <a:t>9</a:t>
            </a:r>
          </a:p>
          <a:p>
            <a:r>
              <a:rPr lang="ja-JP" altLang="en-US" sz="1600" dirty="0"/>
              <a:t>試料：</a:t>
            </a:r>
            <a:r>
              <a:rPr lang="en-US" altLang="ja-JP" sz="1600" dirty="0"/>
              <a:t>TiO</a:t>
            </a:r>
            <a:r>
              <a:rPr lang="en-US" altLang="ja-JP" sz="1600" baseline="-25000" dirty="0"/>
              <a:t>2</a:t>
            </a:r>
            <a:r>
              <a:rPr lang="ja-JP" altLang="en-US" sz="1600" dirty="0"/>
              <a:t>上の</a:t>
            </a:r>
            <a:r>
              <a:rPr lang="en-US" altLang="ja-JP" sz="1600" dirty="0"/>
              <a:t>Pt</a:t>
            </a:r>
            <a:r>
              <a:rPr lang="en-US" altLang="ja-JP" sz="1600" baseline="-25000" dirty="0"/>
              <a:t>4</a:t>
            </a:r>
          </a:p>
          <a:p>
            <a:r>
              <a:rPr lang="ja-JP" altLang="en-US" sz="1600" dirty="0"/>
              <a:t>スキャンエリア：</a:t>
            </a:r>
            <a:r>
              <a:rPr lang="en-US" altLang="ja-JP" sz="1600" dirty="0"/>
              <a:t>12Å×13Å</a:t>
            </a:r>
          </a:p>
          <a:p>
            <a:r>
              <a:rPr lang="ja-JP" altLang="en-US" sz="1600" dirty="0"/>
              <a:t>スキャンモード：</a:t>
            </a:r>
            <a:r>
              <a:rPr lang="en-US" altLang="ja-JP" sz="1600" dirty="0"/>
              <a:t>constant current STM</a:t>
            </a:r>
          </a:p>
          <a:p>
            <a:r>
              <a:rPr lang="ja-JP" altLang="en-US" sz="1600" dirty="0"/>
              <a:t>探針バイアス：</a:t>
            </a:r>
            <a:r>
              <a:rPr lang="en-US" altLang="ja-JP" sz="1600" dirty="0"/>
              <a:t>+1.0[V]</a:t>
            </a:r>
          </a:p>
          <a:p>
            <a:r>
              <a:rPr lang="ja-JP" altLang="en-US" sz="1600" dirty="0"/>
              <a:t>電流値：</a:t>
            </a:r>
            <a:r>
              <a:rPr lang="en-US" altLang="ja-JP" sz="1600" dirty="0"/>
              <a:t>400[</a:t>
            </a:r>
            <a:r>
              <a:rPr lang="en-US" altLang="ja-JP" sz="1600" dirty="0" err="1"/>
              <a:t>nA</a:t>
            </a:r>
            <a:r>
              <a:rPr lang="en-US" altLang="ja-JP" sz="1600" dirty="0"/>
              <a:t>]</a:t>
            </a:r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796264" y="3508376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実測画像</a:t>
            </a: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662120" y="6454775"/>
            <a:ext cx="29273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200" dirty="0">
                <a:solidFill>
                  <a:schemeClr val="tx1"/>
                </a:solidFill>
              </a:rPr>
              <a:t>表面科学</a:t>
            </a:r>
            <a:r>
              <a:rPr lang="en-US" altLang="ja-JP" sz="1200" dirty="0">
                <a:solidFill>
                  <a:schemeClr val="tx1"/>
                </a:solidFill>
              </a:rPr>
              <a:t>Vol. 31, No. 10, pp. 537-542, 2010</a:t>
            </a:r>
          </a:p>
        </p:txBody>
      </p:sp>
      <p:sp>
        <p:nvSpPr>
          <p:cNvPr id="8204" name="Text Box 16"/>
          <p:cNvSpPr txBox="1">
            <a:spLocks noChangeArrowheads="1"/>
          </p:cNvSpPr>
          <p:nvPr/>
        </p:nvSpPr>
        <p:spPr bwMode="auto">
          <a:xfrm>
            <a:off x="662120" y="5945189"/>
            <a:ext cx="319709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</a:rPr>
              <a:t>スキャンエリア：</a:t>
            </a:r>
            <a:r>
              <a:rPr lang="en-US" altLang="ja-JP" sz="1600" dirty="0">
                <a:solidFill>
                  <a:schemeClr val="tx1"/>
                </a:solidFill>
              </a:rPr>
              <a:t>3.5×3.5nm</a:t>
            </a:r>
            <a:r>
              <a:rPr lang="en-US" altLang="ja-JP" sz="1600" baseline="30000" dirty="0">
                <a:solidFill>
                  <a:schemeClr val="tx1"/>
                </a:solidFill>
              </a:rPr>
              <a:t>2</a:t>
            </a:r>
            <a:r>
              <a:rPr lang="en-US" altLang="ja-JP" sz="1600" dirty="0">
                <a:solidFill>
                  <a:schemeClr val="tx1"/>
                </a:solidFill>
              </a:rPr>
              <a:t/>
            </a:r>
            <a:br>
              <a:rPr lang="en-US" altLang="ja-JP" sz="1600" dirty="0">
                <a:solidFill>
                  <a:schemeClr val="tx1"/>
                </a:solidFill>
              </a:rPr>
            </a:br>
            <a:r>
              <a:rPr lang="ja-JP" altLang="en-US" sz="1600" dirty="0">
                <a:solidFill>
                  <a:schemeClr val="tx1"/>
                </a:solidFill>
              </a:rPr>
              <a:t>バイアス、電流値は未記載</a:t>
            </a:r>
          </a:p>
        </p:txBody>
      </p:sp>
      <p:sp>
        <p:nvSpPr>
          <p:cNvPr id="8205" name="Text Box 19"/>
          <p:cNvSpPr txBox="1">
            <a:spLocks noChangeArrowheads="1"/>
          </p:cNvSpPr>
          <p:nvPr/>
        </p:nvSpPr>
        <p:spPr bwMode="auto">
          <a:xfrm>
            <a:off x="4953000" y="1046163"/>
            <a:ext cx="3746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Constant current STM</a:t>
            </a:r>
            <a:r>
              <a:rPr lang="ja-JP" altLang="en-US" dirty="0">
                <a:solidFill>
                  <a:schemeClr val="tx1"/>
                </a:solidFill>
              </a:rPr>
              <a:t>シミュレーション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07339" y="836614"/>
            <a:ext cx="2964921" cy="2206625"/>
            <a:chOff x="295" y="527"/>
            <a:chExt cx="1724" cy="1390"/>
          </a:xfrm>
        </p:grpSpPr>
        <p:pic>
          <p:nvPicPr>
            <p:cNvPr id="8213" name="Picture 6" descr="tip-samplePt4c"/>
            <p:cNvPicPr>
              <a:picLocks noChangeAspect="1" noChangeArrowheads="1"/>
            </p:cNvPicPr>
            <p:nvPr/>
          </p:nvPicPr>
          <p:blipFill>
            <a:blip r:embed="rId5" cstate="print"/>
            <a:srcRect t="12213" r="24577" b="12213"/>
            <a:stretch>
              <a:fillRect/>
            </a:stretch>
          </p:blipFill>
          <p:spPr bwMode="auto">
            <a:xfrm>
              <a:off x="295" y="527"/>
              <a:ext cx="1724" cy="1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703" y="1117"/>
              <a:ext cx="680" cy="271"/>
              <a:chOff x="703" y="1117"/>
              <a:chExt cx="680" cy="271"/>
            </a:xfrm>
          </p:grpSpPr>
          <p:sp>
            <p:nvSpPr>
              <p:cNvPr id="8215" name="Oval 20"/>
              <p:cNvSpPr>
                <a:spLocks noChangeArrowheads="1"/>
              </p:cNvSpPr>
              <p:nvPr/>
            </p:nvSpPr>
            <p:spPr bwMode="auto">
              <a:xfrm>
                <a:off x="1292" y="1117"/>
                <a:ext cx="91" cy="9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8216" name="Oval 21"/>
              <p:cNvSpPr>
                <a:spLocks noChangeArrowheads="1"/>
              </p:cNvSpPr>
              <p:nvPr/>
            </p:nvSpPr>
            <p:spPr bwMode="auto">
              <a:xfrm>
                <a:off x="839" y="1298"/>
                <a:ext cx="91" cy="9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8217" name="Oval 22"/>
              <p:cNvSpPr>
                <a:spLocks noChangeArrowheads="1"/>
              </p:cNvSpPr>
              <p:nvPr/>
            </p:nvSpPr>
            <p:spPr bwMode="auto">
              <a:xfrm>
                <a:off x="703" y="1207"/>
                <a:ext cx="91" cy="9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</p:grpSp>
      <p:sp>
        <p:nvSpPr>
          <p:cNvPr id="8207" name="Text Box 23"/>
          <p:cNvSpPr txBox="1">
            <a:spLocks noChangeArrowheads="1"/>
          </p:cNvSpPr>
          <p:nvPr/>
        </p:nvSpPr>
        <p:spPr bwMode="auto">
          <a:xfrm>
            <a:off x="626004" y="1557339"/>
            <a:ext cx="1522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8208" name="Text Box 24"/>
          <p:cNvSpPr txBox="1">
            <a:spLocks noChangeArrowheads="1"/>
          </p:cNvSpPr>
          <p:nvPr/>
        </p:nvSpPr>
        <p:spPr bwMode="auto">
          <a:xfrm>
            <a:off x="612246" y="2362200"/>
            <a:ext cx="1651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>
                <a:solidFill>
                  <a:schemeClr val="bg1"/>
                </a:solidFill>
              </a:rPr>
              <a:t>Ti</a:t>
            </a:r>
          </a:p>
        </p:txBody>
      </p:sp>
      <p:sp>
        <p:nvSpPr>
          <p:cNvPr id="8209" name="Text Box 25"/>
          <p:cNvSpPr txBox="1">
            <a:spLocks noChangeArrowheads="1"/>
          </p:cNvSpPr>
          <p:nvPr/>
        </p:nvSpPr>
        <p:spPr bwMode="auto">
          <a:xfrm>
            <a:off x="2534973" y="981075"/>
            <a:ext cx="196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>
                <a:solidFill>
                  <a:schemeClr val="bg1"/>
                </a:solidFill>
              </a:rPr>
              <a:t>Pt</a:t>
            </a:r>
          </a:p>
        </p:txBody>
      </p:sp>
      <p:cxnSp>
        <p:nvCxnSpPr>
          <p:cNvPr id="8210" name="AutoShape 28"/>
          <p:cNvCxnSpPr>
            <a:cxnSpLocks noChangeShapeType="1"/>
            <a:stCxn id="8207" idx="2"/>
            <a:endCxn id="8217" idx="2"/>
          </p:cNvCxnSpPr>
          <p:nvPr/>
        </p:nvCxnSpPr>
        <p:spPr bwMode="auto">
          <a:xfrm rot="16200000" flipH="1">
            <a:off x="878973" y="1657511"/>
            <a:ext cx="153214" cy="506867"/>
          </a:xfrm>
          <a:prstGeom prst="bentConnector2">
            <a:avLst/>
          </a:prstGeom>
          <a:noFill/>
          <a:ln w="9525">
            <a:solidFill>
              <a:srgbClr val="00FFFF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211" name="AutoShape 29"/>
          <p:cNvCxnSpPr>
            <a:cxnSpLocks noChangeShapeType="1"/>
            <a:stCxn id="8208" idx="3"/>
            <a:endCxn id="8216" idx="4"/>
          </p:cNvCxnSpPr>
          <p:nvPr/>
        </p:nvCxnSpPr>
        <p:spPr bwMode="auto">
          <a:xfrm flipV="1">
            <a:off x="777356" y="2203452"/>
            <a:ext cx="743801" cy="297248"/>
          </a:xfrm>
          <a:prstGeom prst="bentConnector2">
            <a:avLst/>
          </a:prstGeom>
          <a:noFill/>
          <a:ln w="9525">
            <a:solidFill>
              <a:srgbClr val="00FFFF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212" name="AutoShape 30"/>
          <p:cNvCxnSpPr>
            <a:cxnSpLocks noChangeShapeType="1"/>
            <a:stCxn id="8209" idx="1"/>
            <a:endCxn id="8215" idx="0"/>
          </p:cNvCxnSpPr>
          <p:nvPr/>
        </p:nvCxnSpPr>
        <p:spPr bwMode="auto">
          <a:xfrm rot="10800000" flipV="1">
            <a:off x="2300223" y="1119575"/>
            <a:ext cx="234751" cy="653664"/>
          </a:xfrm>
          <a:prstGeom prst="bentConnector2">
            <a:avLst/>
          </a:prstGeom>
          <a:noFill/>
          <a:ln w="9525">
            <a:solidFill>
              <a:srgbClr val="00FFFF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1" y="0"/>
            <a:ext cx="1980029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dirty="0">
                <a:latin typeface="ＭＳ Ｐゴシック" pitchFamily="50" charset="-128"/>
                <a:ea typeface="ＭＳ Ｐゴシック" pitchFamily="50" charset="-128"/>
              </a:rPr>
              <a:t>自動車関連分野</a:t>
            </a:r>
            <a:endParaRPr lang="ja-JP" altLang="en-US" sz="2000" dirty="0">
              <a:latin typeface="ＭＳ Ｐゴシック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81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【DFTB】TiO2(110)上のPtのSTM像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2016-10-05T06:12:31Z</dcterms:modified>
</cp:coreProperties>
</file>