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8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7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2598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DFTB_ConstCurrentSTM_Organic_008</a:t>
            </a:r>
            <a:r>
              <a:rPr lang="en-US" altLang="ja-JP" dirty="0" smtClean="0"/>
              <a:t> </a:t>
            </a:r>
            <a:endParaRPr lang="ja-JP" altLang="en-US" dirty="0" smtClean="0">
              <a:latin typeface="Arial" charset="0"/>
              <a:ea typeface="ＭＳ Ｐ明朝" charset="-128"/>
            </a:endParaRPr>
          </a:p>
        </p:txBody>
      </p:sp>
      <p:sp>
        <p:nvSpPr>
          <p:cNvPr id="425988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984" tIns="49493" rIns="98984" bIns="49493" anchor="b"/>
          <a:lstStyle/>
          <a:p>
            <a:pPr algn="r" defTabSz="987425" eaLnBrk="1" hangingPunct="1"/>
            <a:fld id="{A1608B0F-F6FF-4041-84C5-FC9F931B12BE}" type="slidenum">
              <a:rPr lang="en-US" altLang="ja-JP" sz="1300">
                <a:solidFill>
                  <a:schemeClr val="tx1"/>
                </a:solidFill>
                <a:latin typeface="Arial" charset="0"/>
              </a:rPr>
              <a:pPr algn="r" defTabSz="987425" eaLnBrk="1" hangingPunct="1"/>
              <a:t>1</a:t>
            </a:fld>
            <a:endParaRPr lang="en-US" altLang="ja-JP" sz="13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646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タイトル 1"/>
          <p:cNvSpPr>
            <a:spLocks noGrp="1"/>
          </p:cNvSpPr>
          <p:nvPr>
            <p:ph type="title" idx="4294967295"/>
          </p:nvPr>
        </p:nvSpPr>
        <p:spPr>
          <a:xfrm>
            <a:off x="1640540" y="116540"/>
            <a:ext cx="5472060" cy="404580"/>
          </a:xfrm>
        </p:spPr>
        <p:txBody>
          <a:bodyPr/>
          <a:lstStyle/>
          <a:p>
            <a:pPr eaLnBrk="1" hangingPunct="1"/>
            <a:r>
              <a:rPr lang="en-US" altLang="ja-JP" sz="1800" dirty="0" smtClean="0"/>
              <a:t>【DFTB】 </a:t>
            </a:r>
            <a:r>
              <a:rPr lang="ja-JP" altLang="en-US" sz="1800" dirty="0" smtClean="0"/>
              <a:t>フタロシアニンコバルトの</a:t>
            </a:r>
            <a:r>
              <a:rPr lang="en-US" altLang="ja-JP" sz="1800" dirty="0" smtClean="0"/>
              <a:t>STM</a:t>
            </a:r>
            <a:r>
              <a:rPr lang="ja-JP" altLang="en-US" sz="1800" dirty="0" smtClean="0"/>
              <a:t>シミュレーション</a:t>
            </a:r>
          </a:p>
        </p:txBody>
      </p:sp>
      <p:sp>
        <p:nvSpPr>
          <p:cNvPr id="6" name="テキスト ボックス 14"/>
          <p:cNvSpPr txBox="1">
            <a:spLocks noChangeArrowheads="1"/>
          </p:cNvSpPr>
          <p:nvPr/>
        </p:nvSpPr>
        <p:spPr bwMode="auto">
          <a:xfrm>
            <a:off x="3513583" y="693165"/>
            <a:ext cx="3168650" cy="1568450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探針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 Si</a:t>
            </a:r>
            <a:r>
              <a:rPr lang="en-US" altLang="ja-JP" sz="1600" baseline="-25000">
                <a:solidFill>
                  <a:schemeClr val="tx1"/>
                </a:solidFill>
                <a:latin typeface="Arial" charset="0"/>
              </a:rPr>
              <a:t>4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H</a:t>
            </a:r>
            <a:r>
              <a:rPr lang="en-US" altLang="ja-JP" sz="1600" baseline="-25000">
                <a:solidFill>
                  <a:schemeClr val="tx1"/>
                </a:solidFill>
                <a:latin typeface="Arial" charset="0"/>
              </a:rPr>
              <a:t>9</a:t>
            </a:r>
          </a:p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試料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 CoPc, C</a:t>
            </a:r>
            <a:r>
              <a:rPr lang="en-US" altLang="ja-JP" sz="1600" baseline="-25000">
                <a:solidFill>
                  <a:schemeClr val="tx1"/>
                </a:solidFill>
                <a:latin typeface="Arial" charset="0"/>
              </a:rPr>
              <a:t>32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H</a:t>
            </a:r>
            <a:r>
              <a:rPr lang="en-US" altLang="ja-JP" sz="1600" baseline="-25000">
                <a:solidFill>
                  <a:schemeClr val="tx1"/>
                </a:solidFill>
                <a:latin typeface="Arial" charset="0"/>
              </a:rPr>
              <a:t>16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CoN</a:t>
            </a:r>
            <a:r>
              <a:rPr lang="en-US" altLang="ja-JP" sz="1600" baseline="-25000">
                <a:solidFill>
                  <a:schemeClr val="tx1"/>
                </a:solidFill>
                <a:latin typeface="Arial" charset="0"/>
              </a:rPr>
              <a:t>8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. </a:t>
            </a:r>
          </a:p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　　　　基板は無視</a:t>
            </a:r>
            <a:endParaRPr lang="en-US" altLang="ja-JP" sz="160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手法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 constant current STM</a:t>
            </a:r>
          </a:p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電流セットポイント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 0.1 nA</a:t>
            </a:r>
          </a:p>
          <a:p>
            <a:pPr eaLnBrk="1" hangingPunct="1"/>
            <a:r>
              <a:rPr lang="ja-JP" altLang="en-US" sz="1600">
                <a:solidFill>
                  <a:schemeClr val="tx1"/>
                </a:solidFill>
                <a:latin typeface="Arial" charset="0"/>
              </a:rPr>
              <a:t>探針バイアス</a:t>
            </a:r>
            <a:r>
              <a:rPr lang="en-US" altLang="ja-JP" sz="1600">
                <a:solidFill>
                  <a:schemeClr val="tx1"/>
                </a:solidFill>
                <a:latin typeface="Arial" charset="0"/>
              </a:rPr>
              <a:t>: +2.0 V</a:t>
            </a:r>
          </a:p>
        </p:txBody>
      </p:sp>
      <p:sp>
        <p:nvSpPr>
          <p:cNvPr id="424964" name="角丸四角形 10"/>
          <p:cNvSpPr>
            <a:spLocks noChangeArrowheads="1"/>
          </p:cNvSpPr>
          <p:nvPr/>
        </p:nvSpPr>
        <p:spPr bwMode="auto">
          <a:xfrm>
            <a:off x="5024883" y="2421952"/>
            <a:ext cx="4635500" cy="4281488"/>
          </a:xfrm>
          <a:prstGeom prst="roundRect">
            <a:avLst>
              <a:gd name="adj" fmla="val 8028"/>
            </a:avLst>
          </a:prstGeom>
          <a:solidFill>
            <a:srgbClr val="FFCC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65" name="Rectangle 18"/>
          <p:cNvSpPr>
            <a:spLocks noChangeArrowheads="1"/>
          </p:cNvSpPr>
          <p:nvPr/>
        </p:nvSpPr>
        <p:spPr bwMode="auto">
          <a:xfrm>
            <a:off x="5305870" y="2455290"/>
            <a:ext cx="173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charset="0"/>
              </a:rPr>
              <a:t>cf. Experiment</a:t>
            </a:r>
            <a:endParaRPr lang="ja-JP" alt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66" name="Rectangle 18"/>
          <p:cNvSpPr>
            <a:spLocks noChangeArrowheads="1"/>
          </p:cNvSpPr>
          <p:nvPr/>
        </p:nvSpPr>
        <p:spPr bwMode="auto">
          <a:xfrm>
            <a:off x="5313808" y="2780727"/>
            <a:ext cx="42497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ja-JP" altLang="en-US">
                <a:solidFill>
                  <a:schemeClr val="tx1"/>
                </a:solidFill>
                <a:latin typeface="Arial" charset="0"/>
              </a:rPr>
              <a:t>試料： </a:t>
            </a:r>
            <a:r>
              <a:rPr lang="en-US" altLang="ja-JP">
                <a:solidFill>
                  <a:schemeClr val="tx1"/>
                </a:solidFill>
                <a:latin typeface="Arial" charset="0"/>
              </a:rPr>
              <a:t>CoPc on </a:t>
            </a:r>
            <a:r>
              <a:rPr lang="en-US" altLang="ja-JP">
                <a:solidFill>
                  <a:srgbClr val="FF0000"/>
                </a:solidFill>
                <a:latin typeface="Arial" charset="0"/>
              </a:rPr>
              <a:t>Au</a:t>
            </a:r>
            <a:r>
              <a:rPr lang="en-US" altLang="ja-JP">
                <a:solidFill>
                  <a:schemeClr val="tx1"/>
                </a:solidFill>
                <a:latin typeface="Arial" charset="0"/>
              </a:rPr>
              <a:t> (111)</a:t>
            </a:r>
          </a:p>
          <a:p>
            <a:r>
              <a:rPr lang="ja-JP" altLang="en-US">
                <a:solidFill>
                  <a:schemeClr val="tx1"/>
                </a:solidFill>
                <a:latin typeface="Arial" charset="0"/>
              </a:rPr>
              <a:t>手法： </a:t>
            </a:r>
            <a:r>
              <a:rPr lang="en-US" altLang="ja-JP">
                <a:solidFill>
                  <a:schemeClr val="tx1"/>
                </a:solidFill>
                <a:latin typeface="Arial" charset="0"/>
              </a:rPr>
              <a:t>STM</a:t>
            </a:r>
            <a:endParaRPr lang="ja-JP" alt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67" name="正方形/長方形 8"/>
          <p:cNvSpPr>
            <a:spLocks noChangeArrowheads="1"/>
          </p:cNvSpPr>
          <p:nvPr/>
        </p:nvSpPr>
        <p:spPr bwMode="auto">
          <a:xfrm>
            <a:off x="5326508" y="6427215"/>
            <a:ext cx="4032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ja-JP" altLang="en-US" sz="1200">
                <a:solidFill>
                  <a:schemeClr val="tx1"/>
                </a:solidFill>
                <a:latin typeface="Arial" charset="0"/>
              </a:rPr>
              <a:t>多田博一, 応用物理 </a:t>
            </a:r>
            <a:r>
              <a:rPr lang="en-US" altLang="ja-JP" sz="1200">
                <a:solidFill>
                  <a:schemeClr val="tx1"/>
                </a:solidFill>
                <a:latin typeface="Arial" charset="0"/>
              </a:rPr>
              <a:t>76, 1284–1287 (2007).</a:t>
            </a:r>
            <a:endParaRPr lang="ja-JP" alt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68" name="角丸四角形 27"/>
          <p:cNvSpPr>
            <a:spLocks noChangeArrowheads="1"/>
          </p:cNvSpPr>
          <p:nvPr/>
        </p:nvSpPr>
        <p:spPr bwMode="auto">
          <a:xfrm>
            <a:off x="306833" y="2421952"/>
            <a:ext cx="4359275" cy="4281488"/>
          </a:xfrm>
          <a:prstGeom prst="roundRect">
            <a:avLst>
              <a:gd name="adj" fmla="val 1048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69" name="Rectangle 18"/>
          <p:cNvSpPr>
            <a:spLocks noChangeArrowheads="1"/>
          </p:cNvSpPr>
          <p:nvPr/>
        </p:nvSpPr>
        <p:spPr bwMode="auto">
          <a:xfrm>
            <a:off x="489395" y="2493390"/>
            <a:ext cx="393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>
                <a:solidFill>
                  <a:schemeClr val="tx1"/>
                </a:solidFill>
                <a:latin typeface="Arial" charset="0"/>
              </a:rPr>
              <a:t>constant current STM</a:t>
            </a:r>
            <a:r>
              <a:rPr lang="ja-JP" altLang="en-US">
                <a:solidFill>
                  <a:schemeClr val="tx1"/>
                </a:solidFill>
                <a:latin typeface="Arial" charset="0"/>
              </a:rPr>
              <a:t>シミュレート結果</a:t>
            </a:r>
            <a:endParaRPr lang="en-US" altLang="ja-JP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24970" name="Rectangle 18"/>
          <p:cNvSpPr>
            <a:spLocks noChangeArrowheads="1"/>
          </p:cNvSpPr>
          <p:nvPr/>
        </p:nvSpPr>
        <p:spPr bwMode="auto">
          <a:xfrm>
            <a:off x="416370" y="2971227"/>
            <a:ext cx="1111250" cy="3143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 sz="1400">
                <a:solidFill>
                  <a:srgbClr val="FFFF00"/>
                </a:solidFill>
                <a:latin typeface="Arial" charset="0"/>
              </a:rPr>
              <a:t>60 Å x 60 Å</a:t>
            </a:r>
          </a:p>
        </p:txBody>
      </p:sp>
      <p:pic>
        <p:nvPicPr>
          <p:cNvPr id="424972" name="Picture 12" descr="captur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5658" y="621727"/>
            <a:ext cx="2160587" cy="1771650"/>
          </a:xfrm>
          <a:prstGeom prst="rect">
            <a:avLst/>
          </a:prstGeom>
          <a:noFill/>
        </p:spPr>
      </p:pic>
      <p:pic>
        <p:nvPicPr>
          <p:cNvPr id="424973" name="Picture 13" descr="分子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8133" y="621727"/>
            <a:ext cx="1728787" cy="1703388"/>
          </a:xfrm>
          <a:prstGeom prst="rect">
            <a:avLst/>
          </a:prstGeom>
          <a:noFill/>
        </p:spPr>
      </p:pic>
      <p:pic>
        <p:nvPicPr>
          <p:cNvPr id="424974" name="Picture 14" descr="captur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05970" y="3836415"/>
            <a:ext cx="2528888" cy="2544762"/>
          </a:xfrm>
          <a:prstGeom prst="rect">
            <a:avLst/>
          </a:prstGeom>
          <a:noFill/>
        </p:spPr>
      </p:pic>
      <p:sp>
        <p:nvSpPr>
          <p:cNvPr id="424975" name="Rectangle 18"/>
          <p:cNvSpPr>
            <a:spLocks noChangeArrowheads="1"/>
          </p:cNvSpPr>
          <p:nvPr/>
        </p:nvSpPr>
        <p:spPr bwMode="auto">
          <a:xfrm>
            <a:off x="6074220" y="3474465"/>
            <a:ext cx="1308100" cy="3143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 sz="1400">
                <a:solidFill>
                  <a:srgbClr val="FFFF00"/>
                </a:solidFill>
                <a:latin typeface="Arial" charset="0"/>
              </a:rPr>
              <a:t>150 Å x 150 Å</a:t>
            </a:r>
          </a:p>
        </p:txBody>
      </p:sp>
      <p:pic>
        <p:nvPicPr>
          <p:cNvPr id="424976" name="Picture 16" descr="stm_topog_mon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6370" y="3356990"/>
            <a:ext cx="4152900" cy="2886075"/>
          </a:xfrm>
          <a:prstGeom prst="rect">
            <a:avLst/>
          </a:prstGeom>
          <a:noFill/>
        </p:spPr>
      </p:pic>
      <p:sp>
        <p:nvSpPr>
          <p:cNvPr id="16" name="テキスト ボックス 15"/>
          <p:cNvSpPr txBox="1"/>
          <p:nvPr/>
        </p:nvSpPr>
        <p:spPr>
          <a:xfrm>
            <a:off x="128330" y="116540"/>
            <a:ext cx="1466850" cy="400051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000" kern="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有機半導体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61</Words>
  <Application>Microsoft Office PowerPoint</Application>
  <PresentationFormat>A4 210 x 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フタロシアニンコバルトのSTMシミュレーション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1051</cp:revision>
  <dcterms:created xsi:type="dcterms:W3CDTF">2014-03-31T02:49:52Z</dcterms:created>
  <dcterms:modified xsi:type="dcterms:W3CDTF">2016-10-05T05:57:03Z</dcterms:modified>
</cp:coreProperties>
</file>