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6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DFTB_ConstCurrentSTM_Inorganic_026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823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818621" y="898525"/>
            <a:ext cx="2029354" cy="1697038"/>
            <a:chOff x="476" y="566"/>
            <a:chExt cx="1180" cy="1069"/>
          </a:xfrm>
        </p:grpSpPr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476" y="566"/>
              <a:ext cx="1180" cy="1069"/>
              <a:chOff x="476" y="663"/>
              <a:chExt cx="1180" cy="1069"/>
            </a:xfrm>
          </p:grpSpPr>
          <p:pic>
            <p:nvPicPr>
              <p:cNvPr id="7181" name="Picture 14" descr="top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9492" t="21373" r="19662" b="21373"/>
              <a:stretch>
                <a:fillRect/>
              </a:stretch>
            </p:blipFill>
            <p:spPr bwMode="auto">
              <a:xfrm>
                <a:off x="476" y="663"/>
                <a:ext cx="1180" cy="10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182" name="Oval 17"/>
              <p:cNvSpPr>
                <a:spLocks noChangeArrowheads="1"/>
              </p:cNvSpPr>
              <p:nvPr/>
            </p:nvSpPr>
            <p:spPr bwMode="auto">
              <a:xfrm>
                <a:off x="521" y="1570"/>
                <a:ext cx="91" cy="91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183" name="Oval 20"/>
              <p:cNvSpPr>
                <a:spLocks noChangeArrowheads="1"/>
              </p:cNvSpPr>
              <p:nvPr/>
            </p:nvSpPr>
            <p:spPr bwMode="auto">
              <a:xfrm>
                <a:off x="703" y="1525"/>
                <a:ext cx="91" cy="91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sp>
          <p:nvSpPr>
            <p:cNvPr id="7180" name="Rectangle 22"/>
            <p:cNvSpPr>
              <a:spLocks noChangeArrowheads="1"/>
            </p:cNvSpPr>
            <p:nvPr/>
          </p:nvSpPr>
          <p:spPr bwMode="auto">
            <a:xfrm>
              <a:off x="567" y="725"/>
              <a:ext cx="771" cy="755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7171" name="Rectangle 2"/>
          <p:cNvSpPr>
            <a:spLocks noGrp="1"/>
          </p:cNvSpPr>
          <p:nvPr>
            <p:ph type="title"/>
          </p:nvPr>
        </p:nvSpPr>
        <p:spPr>
          <a:xfrm>
            <a:off x="3069829" y="89885"/>
            <a:ext cx="3818498" cy="461580"/>
          </a:xfrm>
          <a:noFill/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2400" dirty="0" smtClean="0">
                <a:solidFill>
                  <a:srgbClr val="006600"/>
                </a:solidFill>
              </a:rPr>
              <a:t>【DFTB】WO</a:t>
            </a:r>
            <a:r>
              <a:rPr lang="en-US" altLang="ja-JP" sz="2400" baseline="-25000" dirty="0" smtClean="0">
                <a:solidFill>
                  <a:srgbClr val="006600"/>
                </a:solidFill>
              </a:rPr>
              <a:t>3</a:t>
            </a:r>
            <a:r>
              <a:rPr lang="ja-JP" altLang="en-US" sz="2400" dirty="0" smtClean="0">
                <a:solidFill>
                  <a:srgbClr val="006600"/>
                </a:solidFill>
              </a:rPr>
              <a:t>表面の</a:t>
            </a:r>
            <a:r>
              <a:rPr lang="en-US" altLang="ja-JP" sz="2400" dirty="0" smtClean="0">
                <a:solidFill>
                  <a:srgbClr val="006600"/>
                </a:solidFill>
              </a:rPr>
              <a:t>STM</a:t>
            </a:r>
            <a:r>
              <a:rPr lang="ja-JP" altLang="en-US" sz="2400" dirty="0" smtClean="0">
                <a:solidFill>
                  <a:srgbClr val="006600"/>
                </a:solidFill>
              </a:rPr>
              <a:t>像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071548" y="898526"/>
            <a:ext cx="3331297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ja-JP" altLang="en-US" sz="1600"/>
              <a:t>探針：</a:t>
            </a:r>
            <a:r>
              <a:rPr lang="en-US" altLang="ja-JP" sz="1600"/>
              <a:t>Si</a:t>
            </a:r>
            <a:r>
              <a:rPr lang="en-US" altLang="ja-JP" sz="1600" baseline="-25000"/>
              <a:t>4</a:t>
            </a:r>
            <a:r>
              <a:rPr lang="en-US" altLang="ja-JP" sz="1600"/>
              <a:t>H</a:t>
            </a:r>
            <a:r>
              <a:rPr lang="en-US" altLang="ja-JP" sz="1600" baseline="-25000"/>
              <a:t>9</a:t>
            </a:r>
          </a:p>
          <a:p>
            <a:r>
              <a:rPr lang="ja-JP" altLang="en-US" sz="1600"/>
              <a:t>試料：</a:t>
            </a:r>
            <a:r>
              <a:rPr lang="en-US" altLang="ja-JP" sz="1600"/>
              <a:t>WO</a:t>
            </a:r>
            <a:r>
              <a:rPr lang="en-US" altLang="ja-JP" sz="1600" baseline="-25000"/>
              <a:t>3</a:t>
            </a:r>
          </a:p>
          <a:p>
            <a:r>
              <a:rPr lang="ja-JP" altLang="en-US" sz="1600"/>
              <a:t>スキャンエリア：</a:t>
            </a:r>
            <a:r>
              <a:rPr lang="en-US" altLang="ja-JP" sz="1600"/>
              <a:t>8Å×8Å</a:t>
            </a:r>
          </a:p>
          <a:p>
            <a:r>
              <a:rPr lang="ja-JP" altLang="en-US" sz="1600"/>
              <a:t>スキャンモード：</a:t>
            </a:r>
            <a:r>
              <a:rPr lang="en-US" altLang="ja-JP" sz="1600"/>
              <a:t>constant current STM</a:t>
            </a:r>
          </a:p>
          <a:p>
            <a:r>
              <a:rPr lang="ja-JP" altLang="en-US" sz="1600"/>
              <a:t>探針バイアス：</a:t>
            </a:r>
            <a:r>
              <a:rPr lang="en-US" altLang="ja-JP" sz="1600"/>
              <a:t>+1.0[V]</a:t>
            </a:r>
          </a:p>
          <a:p>
            <a:r>
              <a:rPr lang="ja-JP" altLang="en-US" sz="1600"/>
              <a:t>電流値：</a:t>
            </a:r>
            <a:r>
              <a:rPr lang="en-US" altLang="ja-JP" sz="1600"/>
              <a:t>48[nA]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714633" y="2565400"/>
            <a:ext cx="241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36000" bIns="0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W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90394" y="1916114"/>
            <a:ext cx="2249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36000" tIns="0" rIns="36000" bIns="0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O</a:t>
            </a:r>
          </a:p>
        </p:txBody>
      </p:sp>
      <p:cxnSp>
        <p:nvCxnSpPr>
          <p:cNvPr id="7175" name="AutoShape 11"/>
          <p:cNvCxnSpPr>
            <a:cxnSpLocks noChangeShapeType="1"/>
            <a:stCxn id="7174" idx="2"/>
            <a:endCxn id="7182" idx="2"/>
          </p:cNvCxnSpPr>
          <p:nvPr/>
        </p:nvCxnSpPr>
        <p:spPr bwMode="auto">
          <a:xfrm rot="16200000" flipH="1">
            <a:off x="590697" y="2105304"/>
            <a:ext cx="217507" cy="393123"/>
          </a:xfrm>
          <a:prstGeom prst="bentConnector2">
            <a:avLst/>
          </a:prstGeom>
          <a:noFill/>
          <a:ln w="9525">
            <a:solidFill>
              <a:srgbClr val="FF00FF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176" name="AutoShape 19"/>
          <p:cNvCxnSpPr>
            <a:cxnSpLocks noChangeShapeType="1"/>
            <a:stCxn id="7173" idx="1"/>
            <a:endCxn id="7183" idx="4"/>
          </p:cNvCxnSpPr>
          <p:nvPr/>
        </p:nvCxnSpPr>
        <p:spPr bwMode="auto">
          <a:xfrm rot="10800000">
            <a:off x="1287265" y="2411414"/>
            <a:ext cx="427368" cy="292487"/>
          </a:xfrm>
          <a:prstGeom prst="bentConnector2">
            <a:avLst/>
          </a:prstGeom>
          <a:noFill/>
          <a:ln w="9525">
            <a:solidFill>
              <a:srgbClr val="00FFFF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177" name="Text Box 24"/>
          <p:cNvSpPr txBox="1">
            <a:spLocks noChangeArrowheads="1"/>
          </p:cNvSpPr>
          <p:nvPr/>
        </p:nvSpPr>
        <p:spPr bwMode="auto">
          <a:xfrm>
            <a:off x="741231" y="2781301"/>
            <a:ext cx="29546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試料（黄色の枠が単位格子）</a:t>
            </a:r>
          </a:p>
        </p:txBody>
      </p:sp>
      <p:pic>
        <p:nvPicPr>
          <p:cNvPr id="7178" name="Picture 27" descr="WO3_STMc_s8x8x3_d3_r0x0x0_N32x32x12_1V_48nA"/>
          <p:cNvPicPr>
            <a:picLocks noChangeArrowheads="1"/>
          </p:cNvPicPr>
          <p:nvPr/>
        </p:nvPicPr>
        <p:blipFill>
          <a:blip r:embed="rId4" cstate="print"/>
          <a:srcRect l="1889" t="6474" b="4855"/>
          <a:stretch>
            <a:fillRect/>
          </a:stretch>
        </p:blipFill>
        <p:spPr bwMode="auto">
          <a:xfrm>
            <a:off x="4953001" y="2708275"/>
            <a:ext cx="4736306" cy="394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テキスト ボックス 1"/>
          <p:cNvSpPr txBox="1">
            <a:spLocks noChangeArrowheads="1"/>
          </p:cNvSpPr>
          <p:nvPr/>
        </p:nvSpPr>
        <p:spPr bwMode="auto">
          <a:xfrm>
            <a:off x="0" y="0"/>
            <a:ext cx="2108269" cy="40011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 algn="ctr">
            <a:solidFill>
              <a:srgbClr val="F6924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ja-JP" altLang="en-US" sz="2000">
                <a:solidFill>
                  <a:srgbClr val="000000"/>
                </a:solidFill>
                <a:latin typeface="Calibri" pitchFamily="34" charset="0"/>
              </a:rPr>
              <a:t>光触媒：構造評価</a:t>
            </a:r>
            <a:endParaRPr lang="en-US" altLang="ja-JP" sz="20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50</Words>
  <Application>Microsoft Office PowerPoint</Application>
  <PresentationFormat>A4 210 x 297 mm</PresentationFormat>
  <Paragraphs>13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【DFTB】WO3表面のSTM像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2016-10-05T06:08:11Z</dcterms:modified>
</cp:coreProperties>
</file>