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93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4" autoAdjust="0"/>
    <p:restoredTop sz="86401" autoAdjust="0"/>
  </p:normalViewPr>
  <p:slideViewPr>
    <p:cSldViewPr>
      <p:cViewPr varScale="1">
        <p:scale>
          <a:sx n="55" d="100"/>
          <a:sy n="55" d="100"/>
        </p:scale>
        <p:origin x="-20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FemAFM_FreqShift_Polymer_001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1976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FemAFM</a:t>
            </a:r>
            <a:r>
              <a:rPr lang="en-US" altLang="ja-JP" dirty="0" smtClean="0"/>
              <a:t>】 </a:t>
            </a:r>
            <a:r>
              <a:rPr lang="ja-JP" altLang="en-US" dirty="0" smtClean="0"/>
              <a:t>ラクトン系高分子ポリマーの</a:t>
            </a:r>
            <a:r>
              <a:rPr lang="en-US" altLang="ja-JP" dirty="0" smtClean="0"/>
              <a:t>AFM</a:t>
            </a:r>
            <a:r>
              <a:rPr lang="ja-JP" altLang="en-US" dirty="0" smtClean="0"/>
              <a:t>シミュレーション</a:t>
            </a:r>
          </a:p>
        </p:txBody>
      </p:sp>
      <p:pic>
        <p:nvPicPr>
          <p:cNvPr id="75779" name="図 1" descr="clg_femaf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839913"/>
            <a:ext cx="29908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テキスト ボックス 14"/>
          <p:cNvSpPr txBox="1">
            <a:spLocks noChangeArrowheads="1"/>
          </p:cNvSpPr>
          <p:nvPr/>
        </p:nvSpPr>
        <p:spPr bwMode="auto">
          <a:xfrm>
            <a:off x="1622425" y="3933825"/>
            <a:ext cx="1962150" cy="52705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探針</a:t>
            </a:r>
            <a:r>
              <a:rPr lang="en-US" altLang="ja-JP" sz="1400">
                <a:latin typeface="Calibri" panose="020F0502020204030204" pitchFamily="34" charset="0"/>
              </a:rPr>
              <a:t>: </a:t>
            </a:r>
            <a:r>
              <a:rPr lang="ja-JP" altLang="en-US" sz="1400">
                <a:latin typeface="Calibri" panose="020F0502020204030204" pitchFamily="34" charset="0"/>
              </a:rPr>
              <a:t>ピラミッド型の</a:t>
            </a:r>
            <a:r>
              <a:rPr lang="en-US" altLang="ja-JP" sz="1400">
                <a:latin typeface="Calibri" panose="020F0502020204030204" pitchFamily="34" charset="0"/>
              </a:rPr>
              <a:t>SiO</a:t>
            </a:r>
            <a:r>
              <a:rPr lang="en-US" altLang="ja-JP" sz="1400" baseline="-25000">
                <a:latin typeface="Calibri" panose="020F0502020204030204" pitchFamily="34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latin typeface="Calibri" panose="020F0502020204030204" pitchFamily="34" charset="0"/>
              </a:rPr>
              <a:t>試料</a:t>
            </a:r>
            <a:r>
              <a:rPr lang="en-US" altLang="ja-JP" sz="1400">
                <a:latin typeface="Calibri" panose="020F0502020204030204" pitchFamily="34" charset="0"/>
              </a:rPr>
              <a:t>: CLG on HOPG</a:t>
            </a:r>
          </a:p>
        </p:txBody>
      </p:sp>
      <p:sp>
        <p:nvSpPr>
          <p:cNvPr id="75781" name="Rectangle 24"/>
          <p:cNvSpPr>
            <a:spLocks noChangeArrowheads="1"/>
          </p:cNvSpPr>
          <p:nvPr/>
        </p:nvSpPr>
        <p:spPr bwMode="auto">
          <a:xfrm>
            <a:off x="200025" y="4656138"/>
            <a:ext cx="345757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900" dirty="0"/>
              <a:t>HOPG: </a:t>
            </a:r>
            <a:r>
              <a:rPr lang="ja-JP" altLang="en-US" sz="900" dirty="0"/>
              <a:t>高配向熱分解黒鉛 </a:t>
            </a:r>
            <a:r>
              <a:rPr lang="en-US" altLang="ja-JP" sz="900" dirty="0"/>
              <a:t>(Highly Oriented Pyrolytic Graphite</a:t>
            </a:r>
            <a:r>
              <a:rPr lang="ja-JP" altLang="en-US" sz="900" dirty="0"/>
              <a:t>）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ja-JP" sz="900" dirty="0"/>
              <a:t>CLG:</a:t>
            </a:r>
            <a:r>
              <a:rPr lang="ja-JP" altLang="en-US" sz="900" dirty="0"/>
              <a:t>ラクトン系高分子量ポリマー</a:t>
            </a:r>
            <a:r>
              <a:rPr lang="en-US" altLang="ja-JP" sz="900" dirty="0"/>
              <a:t>(CLG</a:t>
            </a:r>
            <a:r>
              <a:rPr lang="ja-JP" altLang="en-US" sz="900" dirty="0"/>
              <a:t>：</a:t>
            </a:r>
            <a:r>
              <a:rPr lang="en-US" altLang="ja-JP" sz="900" dirty="0"/>
              <a:t>ε</a:t>
            </a:r>
            <a:r>
              <a:rPr lang="ja-JP" altLang="en-US" sz="900" dirty="0"/>
              <a:t>カプロラクトン・</a:t>
            </a:r>
            <a:r>
              <a:rPr lang="en-US" altLang="ja-JP" sz="900" dirty="0"/>
              <a:t>(L)</a:t>
            </a:r>
            <a:r>
              <a:rPr lang="ja-JP" altLang="en-US" sz="900" dirty="0"/>
              <a:t>ラクチド・グリコリド共重合体</a:t>
            </a:r>
            <a:r>
              <a:rPr lang="en-US" altLang="ja-JP" sz="900" dirty="0"/>
              <a:t>)</a:t>
            </a:r>
            <a:r>
              <a:rPr lang="en-US" altLang="ja-JP" sz="900" b="1" dirty="0"/>
              <a:t> </a:t>
            </a:r>
            <a:endParaRPr lang="en-US" altLang="ja-JP" sz="900" dirty="0"/>
          </a:p>
        </p:txBody>
      </p:sp>
      <p:sp>
        <p:nvSpPr>
          <p:cNvPr id="75783" name="Rectangle 29"/>
          <p:cNvSpPr>
            <a:spLocks noChangeArrowheads="1"/>
          </p:cNvSpPr>
          <p:nvPr/>
        </p:nvSpPr>
        <p:spPr bwMode="auto">
          <a:xfrm>
            <a:off x="5385600" y="4294800"/>
            <a:ext cx="40322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 dirty="0"/>
              <a:t>カンチレバーを周波数</a:t>
            </a:r>
            <a:r>
              <a:rPr lang="en-US" altLang="ja-JP" sz="1400" dirty="0"/>
              <a:t>500[MHz]</a:t>
            </a:r>
            <a:r>
              <a:rPr lang="ja-JP" altLang="en-US" sz="1400" dirty="0" err="1"/>
              <a:t>で励振</a:t>
            </a:r>
            <a:r>
              <a:rPr lang="ja-JP" altLang="en-US" sz="1400" dirty="0"/>
              <a:t>させており、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400" dirty="0"/>
              <a:t>周波数のずれは最大で</a:t>
            </a:r>
            <a:r>
              <a:rPr lang="en-US" altLang="ja-JP" sz="1400" dirty="0"/>
              <a:t>5.96[MHz]</a:t>
            </a:r>
            <a:r>
              <a:rPr lang="en-US" altLang="ja-JP" sz="1400" b="1" dirty="0"/>
              <a:t> </a:t>
            </a:r>
          </a:p>
        </p:txBody>
      </p:sp>
      <p:grpSp>
        <p:nvGrpSpPr>
          <p:cNvPr id="75784" name="Group 36"/>
          <p:cNvGrpSpPr>
            <a:grpSpLocks/>
          </p:cNvGrpSpPr>
          <p:nvPr/>
        </p:nvGrpSpPr>
        <p:grpSpPr bwMode="auto">
          <a:xfrm>
            <a:off x="6310800" y="1839600"/>
            <a:ext cx="2840038" cy="2492375"/>
            <a:chOff x="3373" y="2475"/>
            <a:chExt cx="1834" cy="1610"/>
          </a:xfrm>
        </p:grpSpPr>
        <p:pic>
          <p:nvPicPr>
            <p:cNvPr id="75794" name="図 57" descr="C:\Users\Hiroo Azuma\Documents\spm\打ち合わせ資料・ドキュメント\ガイドブックSPM_03February2014\原稿_10February2014\FemAFM\femafm_simulation_frequency_shift_3D_dash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2" y="2478"/>
              <a:ext cx="1815" cy="1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795" name="Rectangle 30"/>
            <p:cNvSpPr>
              <a:spLocks noChangeArrowheads="1"/>
            </p:cNvSpPr>
            <p:nvPr/>
          </p:nvSpPr>
          <p:spPr bwMode="auto">
            <a:xfrm>
              <a:off x="3373" y="2475"/>
              <a:ext cx="155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ja-JP" altLang="en-US" sz="1800">
                  <a:solidFill>
                    <a:srgbClr val="FFFFCC"/>
                  </a:solidFill>
                </a:rPr>
                <a:t>周波数シフト</a:t>
              </a:r>
              <a:r>
                <a:rPr lang="en-US" altLang="ja-JP" sz="1800">
                  <a:solidFill>
                    <a:srgbClr val="FFFFCC"/>
                  </a:solidFill>
                </a:rPr>
                <a:t>AFM</a:t>
              </a:r>
              <a:r>
                <a:rPr lang="ja-JP" altLang="en-US" sz="1800">
                  <a:solidFill>
                    <a:srgbClr val="FFFFCC"/>
                  </a:solidFill>
                </a:rPr>
                <a:t>画像</a:t>
              </a:r>
              <a:r>
                <a:rPr lang="ja-JP" altLang="en-US" sz="1800" b="1">
                  <a:solidFill>
                    <a:srgbClr val="FFFFCC"/>
                  </a:solidFill>
                </a:rPr>
                <a:t> </a:t>
              </a:r>
            </a:p>
          </p:txBody>
        </p:sp>
      </p:grpSp>
      <p:sp>
        <p:nvSpPr>
          <p:cNvPr id="75786" name="Text Box 14"/>
          <p:cNvSpPr txBox="1">
            <a:spLocks noChangeArrowheads="1"/>
          </p:cNvSpPr>
          <p:nvPr/>
        </p:nvSpPr>
        <p:spPr bwMode="auto">
          <a:xfrm>
            <a:off x="344488" y="1268413"/>
            <a:ext cx="11239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FemAFM</a:t>
            </a:r>
          </a:p>
        </p:txBody>
      </p:sp>
      <p:sp>
        <p:nvSpPr>
          <p:cNvPr id="75791" name="Line 24"/>
          <p:cNvSpPr>
            <a:spLocks noChangeShapeType="1"/>
          </p:cNvSpPr>
          <p:nvPr/>
        </p:nvSpPr>
        <p:spPr bwMode="auto">
          <a:xfrm flipH="1">
            <a:off x="3657600" y="3070800"/>
            <a:ext cx="2447560" cy="0"/>
          </a:xfrm>
          <a:prstGeom prst="line">
            <a:avLst/>
          </a:prstGeom>
          <a:noFill/>
          <a:ln w="114300">
            <a:solidFill>
              <a:schemeClr val="hlink"/>
            </a:solidFill>
            <a:round/>
            <a:headEnd type="triangle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ja-JP" altLang="en-US"/>
          </a:p>
        </p:txBody>
      </p:sp>
      <p:sp>
        <p:nvSpPr>
          <p:cNvPr id="75788" name="Rectangle 39"/>
          <p:cNvSpPr>
            <a:spLocks noChangeArrowheads="1"/>
          </p:cNvSpPr>
          <p:nvPr/>
        </p:nvSpPr>
        <p:spPr bwMode="auto">
          <a:xfrm>
            <a:off x="3225600" y="1051200"/>
            <a:ext cx="2381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chemeClr val="hlink"/>
                </a:solidFill>
              </a:rPr>
              <a:t>Frequency shift mode</a:t>
            </a:r>
            <a:endParaRPr lang="ja-JP" altLang="en-US" sz="1800" b="1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14411</TotalTime>
  <Words>82</Words>
  <Application>Microsoft Office PowerPoint</Application>
  <PresentationFormat>A4 210 x 297 mm</PresentationFormat>
  <Paragraphs>11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【FemAFM】 ラクトン系高分子ポリマーのAFMシミュレーション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user</cp:lastModifiedBy>
  <cp:revision>1016</cp:revision>
  <dcterms:created xsi:type="dcterms:W3CDTF">2014-03-31T02:49:52Z</dcterms:created>
  <dcterms:modified xsi:type="dcterms:W3CDTF">2016-08-31T08:03:10Z</dcterms:modified>
</cp:coreProperties>
</file>