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5"/>
  </p:notesMasterIdLst>
  <p:handoutMasterIdLst>
    <p:handoutMasterId r:id="rId6"/>
  </p:handoutMasterIdLst>
  <p:sldIdLst>
    <p:sldId id="1119" r:id="rId3"/>
    <p:sldId id="1120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 varScale="1">
        <p:scale>
          <a:sx n="49" d="100"/>
          <a:sy n="49" d="100"/>
        </p:scale>
        <p:origin x="288" y="5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6899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DFTB_ConstCurrentSTM_Polymer_001a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DFTB_ConstCurrentSTM_Polymer_001b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DFTB_ConstCurrentSTM_Polymer_001c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336900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B016093B-333F-40D2-A9CE-DADAD25F6E02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639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6899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DFTB_ConstCurrentSTM_Polymer_001d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DFTB_ConstCurrentSTM_Polymer_001e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DFTB_ConstCurrentSTM_Polymer_001f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336900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B016093B-333F-40D2-A9CE-DADAD25F6E02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566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em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emf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sz="2000" dirty="0" smtClean="0"/>
              <a:t>【</a:t>
            </a:r>
            <a:r>
              <a:rPr lang="en-US" altLang="ja-JP" sz="2000" dirty="0" smtClean="0"/>
              <a:t>DFTB</a:t>
            </a:r>
            <a:r>
              <a:rPr lang="ja-JP" altLang="ja-JP" sz="2000" dirty="0" smtClean="0"/>
              <a:t>】ポリエチレンテレフタレート</a:t>
            </a:r>
            <a:r>
              <a:rPr lang="en-US" altLang="ja-JP" sz="2000" dirty="0" smtClean="0"/>
              <a:t>(PET)</a:t>
            </a:r>
            <a:r>
              <a:rPr lang="ja-JP" altLang="ja-JP" sz="2000" dirty="0" smtClean="0"/>
              <a:t>の</a:t>
            </a:r>
            <a:r>
              <a:rPr lang="en-US" altLang="ja-JP" sz="2000" dirty="0" smtClean="0"/>
              <a:t>constant current STM</a:t>
            </a:r>
            <a:r>
              <a:rPr lang="ja-JP" altLang="en-US" sz="2000" dirty="0" smtClean="0"/>
              <a:t>シミュレーション</a:t>
            </a:r>
          </a:p>
        </p:txBody>
      </p:sp>
      <p:sp>
        <p:nvSpPr>
          <p:cNvPr id="21" name="テキスト ボックス 14"/>
          <p:cNvSpPr txBox="1">
            <a:spLocks noChangeArrowheads="1"/>
          </p:cNvSpPr>
          <p:nvPr/>
        </p:nvSpPr>
        <p:spPr bwMode="auto">
          <a:xfrm>
            <a:off x="488950" y="2070100"/>
            <a:ext cx="3640138" cy="1570038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探</a:t>
            </a: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針：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Si</a:t>
            </a:r>
            <a:r>
              <a:rPr lang="en-US" altLang="ja-JP" sz="1600" baseline="-25000" dirty="0" smtClean="0">
                <a:solidFill>
                  <a:srgbClr val="000000"/>
                </a:solidFill>
                <a:latin typeface="+mn-lt"/>
              </a:rPr>
              <a:t>4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H</a:t>
            </a:r>
            <a:r>
              <a:rPr lang="en-US" altLang="ja-JP" sz="1600" baseline="-25000" dirty="0" smtClean="0">
                <a:solidFill>
                  <a:srgbClr val="000000"/>
                </a:solidFill>
                <a:latin typeface="+mn-lt"/>
              </a:rPr>
              <a:t>9</a:t>
            </a:r>
            <a:r>
              <a:rPr lang="ja-JP" altLang="en-US" sz="1600" dirty="0" smtClean="0">
                <a:solidFill>
                  <a:srgbClr val="000000"/>
                </a:solidFill>
                <a:latin typeface="+mn-lt"/>
              </a:rPr>
              <a:t>探針</a:t>
            </a:r>
            <a:endParaRPr lang="en-US" altLang="ja-JP" sz="1600" baseline="-25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試料</a:t>
            </a: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：ポリエチレンテレフタレート</a:t>
            </a:r>
            <a:r>
              <a:rPr lang="en-US" altLang="ja-JP" sz="1600" dirty="0">
                <a:solidFill>
                  <a:schemeClr val="tx1"/>
                </a:solidFill>
                <a:latin typeface="+mn-lt"/>
              </a:rPr>
              <a:t>(PET)</a:t>
            </a:r>
            <a:endParaRPr lang="en-US" altLang="ja-JP" sz="16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+mn-lt"/>
              </a:rPr>
              <a:t>スキャンエリア：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16</a:t>
            </a:r>
            <a:r>
              <a:rPr lang="en-US" altLang="ja-JP" sz="1600" dirty="0" smtClean="0">
                <a:solidFill>
                  <a:srgbClr val="000000"/>
                </a:solidFill>
              </a:rPr>
              <a:t> Å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x 16 </a:t>
            </a:r>
            <a:r>
              <a:rPr lang="en-US" altLang="ja-JP" sz="1600" dirty="0" smtClean="0">
                <a:solidFill>
                  <a:srgbClr val="000000"/>
                </a:solidFill>
              </a:rPr>
              <a:t>Å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スキャンモード：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constant current STM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探針バイアス：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+2.0 V, -2.0 V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電流値：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10, 100, 1000 </a:t>
            </a:r>
            <a:r>
              <a:rPr lang="en-US" altLang="ja-JP" sz="1600" dirty="0" err="1" smtClean="0">
                <a:solidFill>
                  <a:srgbClr val="000000"/>
                </a:solidFill>
                <a:latin typeface="Arial"/>
              </a:rPr>
              <a:t>nA</a:t>
            </a:r>
            <a:endParaRPr lang="en-US" altLang="ja-JP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876" name="角丸四角形 28"/>
          <p:cNvSpPr>
            <a:spLocks noChangeArrowheads="1"/>
          </p:cNvSpPr>
          <p:nvPr/>
        </p:nvSpPr>
        <p:spPr bwMode="auto">
          <a:xfrm>
            <a:off x="128588" y="857250"/>
            <a:ext cx="9648825" cy="2876550"/>
          </a:xfrm>
          <a:prstGeom prst="roundRect">
            <a:avLst>
              <a:gd name="adj" fmla="val 922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873250" y="654050"/>
            <a:ext cx="1958975" cy="369888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</a:rPr>
              <a:t>シミュレートモデル</a:t>
            </a:r>
          </a:p>
        </p:txBody>
      </p:sp>
      <p:pic>
        <p:nvPicPr>
          <p:cNvPr id="335878" name="図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1085850"/>
            <a:ext cx="2568575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5879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16" b="27316"/>
          <a:stretch>
            <a:fillRect/>
          </a:stretch>
        </p:blipFill>
        <p:spPr bwMode="auto">
          <a:xfrm>
            <a:off x="4886325" y="1171575"/>
            <a:ext cx="4675188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5880" name="図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16" b="27316"/>
          <a:stretch>
            <a:fillRect/>
          </a:stretch>
        </p:blipFill>
        <p:spPr bwMode="auto">
          <a:xfrm>
            <a:off x="4886325" y="2533650"/>
            <a:ext cx="4675188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テキスト ボックス 23"/>
          <p:cNvSpPr txBox="1"/>
          <p:nvPr/>
        </p:nvSpPr>
        <p:spPr>
          <a:xfrm>
            <a:off x="4886325" y="925513"/>
            <a:ext cx="1082675" cy="277812"/>
          </a:xfrm>
          <a:prstGeom prst="rect">
            <a:avLst/>
          </a:prstGeom>
          <a:solidFill>
            <a:schemeClr val="tx1"/>
          </a:solidFill>
        </p:spPr>
        <p:txBody>
          <a:bodyPr wrap="none" tIns="0" bIns="0">
            <a:spAutoFit/>
          </a:bodyPr>
          <a:lstStyle/>
          <a:p>
            <a:pPr>
              <a:defRPr/>
            </a:pPr>
            <a:r>
              <a:rPr lang="en-US" altLang="ja-JP" dirty="0">
                <a:solidFill>
                  <a:schemeClr val="bg1">
                    <a:lumMod val="85000"/>
                  </a:schemeClr>
                </a:solidFill>
                <a:latin typeface="+mn-lt"/>
              </a:rPr>
              <a:t>Top view</a:t>
            </a:r>
            <a:endParaRPr lang="ja-JP" altLang="en-US" dirty="0">
              <a:solidFill>
                <a:schemeClr val="bg1">
                  <a:lumMod val="85000"/>
                </a:schemeClr>
              </a:solidFill>
              <a:latin typeface="+mn-lt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886325" y="2301875"/>
            <a:ext cx="1173163" cy="277813"/>
          </a:xfrm>
          <a:prstGeom prst="rect">
            <a:avLst/>
          </a:prstGeom>
          <a:solidFill>
            <a:schemeClr val="tx1"/>
          </a:solidFill>
        </p:spPr>
        <p:txBody>
          <a:bodyPr wrap="none" tIns="0" bIns="0">
            <a:spAutoFit/>
          </a:bodyPr>
          <a:lstStyle/>
          <a:p>
            <a:pPr>
              <a:defRPr/>
            </a:pPr>
            <a:r>
              <a:rPr lang="en-US" altLang="ja-JP" dirty="0">
                <a:solidFill>
                  <a:schemeClr val="bg1">
                    <a:lumMod val="85000"/>
                  </a:schemeClr>
                </a:solidFill>
                <a:latin typeface="+mn-lt"/>
              </a:rPr>
              <a:t>Side view</a:t>
            </a:r>
            <a:endParaRPr lang="ja-JP" altLang="en-US" dirty="0">
              <a:solidFill>
                <a:schemeClr val="bg1">
                  <a:lumMod val="85000"/>
                </a:schemeClr>
              </a:solidFill>
              <a:latin typeface="+mn-lt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5962650" y="1203325"/>
            <a:ext cx="2233613" cy="950913"/>
          </a:xfrm>
          <a:prstGeom prst="rect">
            <a:avLst/>
          </a:prstGeom>
          <a:noFill/>
          <a:ln w="28575">
            <a:solidFill>
              <a:srgbClr val="CC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ja-JP" altLang="en-US"/>
          </a:p>
        </p:txBody>
      </p:sp>
      <p:pic>
        <p:nvPicPr>
          <p:cNvPr id="335884" name="図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" y="4292600"/>
            <a:ext cx="3195637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5885" name="図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4292600"/>
            <a:ext cx="3195638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5886" name="図 3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775" y="4292600"/>
            <a:ext cx="3195638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テキスト ボックス 39"/>
          <p:cNvSpPr txBox="1"/>
          <p:nvPr/>
        </p:nvSpPr>
        <p:spPr>
          <a:xfrm>
            <a:off x="6581775" y="841375"/>
            <a:ext cx="1433513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スキャンエリア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66675" y="3856038"/>
            <a:ext cx="2336800" cy="369887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dirty="0">
                <a:solidFill>
                  <a:schemeClr val="bg1">
                    <a:lumMod val="95000"/>
                  </a:schemeClr>
                </a:solidFill>
                <a:latin typeface="Arial"/>
              </a:rPr>
              <a:t>探針バイアス： </a:t>
            </a:r>
            <a:r>
              <a:rPr lang="en-US" altLang="ja-JP" dirty="0">
                <a:solidFill>
                  <a:schemeClr val="bg1">
                    <a:lumMod val="95000"/>
                  </a:schemeClr>
                </a:solidFill>
                <a:latin typeface="Arial"/>
              </a:rPr>
              <a:t>+2.0 V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6557963" y="4508500"/>
            <a:ext cx="947737" cy="339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1600" dirty="0">
                <a:solidFill>
                  <a:schemeClr val="bg1">
                    <a:lumMod val="95000"/>
                  </a:schemeClr>
                </a:solidFill>
                <a:latin typeface="Arial"/>
              </a:rPr>
              <a:t>1000 </a:t>
            </a:r>
            <a:r>
              <a:rPr lang="en-US" altLang="ja-JP" sz="1600" dirty="0" err="1">
                <a:solidFill>
                  <a:schemeClr val="bg1">
                    <a:lumMod val="95000"/>
                  </a:schemeClr>
                </a:solidFill>
                <a:latin typeface="Arial"/>
              </a:rPr>
              <a:t>nA</a:t>
            </a:r>
            <a:endParaRPr lang="en-US" altLang="ja-JP" sz="1600" dirty="0">
              <a:solidFill>
                <a:schemeClr val="bg1">
                  <a:lumMod val="95000"/>
                </a:schemeClr>
              </a:solidFill>
              <a:latin typeface="Arial"/>
            </a:endParaRPr>
          </a:p>
        </p:txBody>
      </p:sp>
      <p:sp>
        <p:nvSpPr>
          <p:cNvPr id="41" name="正方形/長方形 40"/>
          <p:cNvSpPr/>
          <p:nvPr/>
        </p:nvSpPr>
        <p:spPr>
          <a:xfrm>
            <a:off x="3324225" y="4508500"/>
            <a:ext cx="833438" cy="339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1600" dirty="0">
                <a:solidFill>
                  <a:schemeClr val="bg1">
                    <a:lumMod val="95000"/>
                  </a:schemeClr>
                </a:solidFill>
                <a:latin typeface="Arial"/>
              </a:rPr>
              <a:t>100 </a:t>
            </a:r>
            <a:r>
              <a:rPr lang="en-US" altLang="ja-JP" sz="1600" dirty="0" err="1">
                <a:solidFill>
                  <a:schemeClr val="bg1">
                    <a:lumMod val="95000"/>
                  </a:schemeClr>
                </a:solidFill>
                <a:latin typeface="Arial"/>
              </a:rPr>
              <a:t>nA</a:t>
            </a:r>
            <a:endParaRPr lang="en-US" altLang="ja-JP" sz="1600" dirty="0">
              <a:solidFill>
                <a:schemeClr val="bg1">
                  <a:lumMod val="95000"/>
                </a:schemeClr>
              </a:solidFill>
              <a:latin typeface="Arial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74613" y="4508500"/>
            <a:ext cx="719137" cy="339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1600" dirty="0">
                <a:solidFill>
                  <a:schemeClr val="bg1">
                    <a:lumMod val="95000"/>
                  </a:schemeClr>
                </a:solidFill>
                <a:latin typeface="Arial"/>
              </a:rPr>
              <a:t>10 </a:t>
            </a:r>
            <a:r>
              <a:rPr lang="en-US" altLang="ja-JP" sz="1600" dirty="0" err="1">
                <a:solidFill>
                  <a:schemeClr val="bg1">
                    <a:lumMod val="95000"/>
                  </a:schemeClr>
                </a:solidFill>
                <a:latin typeface="Arial"/>
              </a:rPr>
              <a:t>nA</a:t>
            </a:r>
            <a:endParaRPr lang="en-US" altLang="ja-JP" sz="1600" dirty="0">
              <a:solidFill>
                <a:schemeClr val="bg1">
                  <a:lumMod val="95000"/>
                </a:schemeClr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sz="2000" dirty="0" smtClean="0"/>
              <a:t>【</a:t>
            </a:r>
            <a:r>
              <a:rPr lang="en-US" altLang="ja-JP" sz="2000" dirty="0" smtClean="0"/>
              <a:t>DFTB</a:t>
            </a:r>
            <a:r>
              <a:rPr lang="ja-JP" altLang="ja-JP" sz="2000" dirty="0" smtClean="0"/>
              <a:t>】ポリエチレンテレフタレート</a:t>
            </a:r>
            <a:r>
              <a:rPr lang="en-US" altLang="ja-JP" sz="2000" dirty="0" smtClean="0"/>
              <a:t>(PET)</a:t>
            </a:r>
            <a:r>
              <a:rPr lang="ja-JP" altLang="ja-JP" sz="2000" dirty="0" smtClean="0"/>
              <a:t>の</a:t>
            </a:r>
            <a:r>
              <a:rPr lang="en-US" altLang="ja-JP" sz="2000" dirty="0" smtClean="0"/>
              <a:t>constant current STM</a:t>
            </a:r>
            <a:r>
              <a:rPr lang="ja-JP" altLang="en-US" sz="2000" dirty="0" smtClean="0"/>
              <a:t>シミュレーション</a:t>
            </a:r>
          </a:p>
        </p:txBody>
      </p:sp>
      <p:sp>
        <p:nvSpPr>
          <p:cNvPr id="21" name="テキスト ボックス 14"/>
          <p:cNvSpPr txBox="1">
            <a:spLocks noChangeArrowheads="1"/>
          </p:cNvSpPr>
          <p:nvPr/>
        </p:nvSpPr>
        <p:spPr bwMode="auto">
          <a:xfrm>
            <a:off x="488950" y="2070100"/>
            <a:ext cx="3640138" cy="1570038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探</a:t>
            </a: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針：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Si</a:t>
            </a:r>
            <a:r>
              <a:rPr lang="en-US" altLang="ja-JP" sz="1600" baseline="-25000" dirty="0" smtClean="0">
                <a:solidFill>
                  <a:srgbClr val="000000"/>
                </a:solidFill>
                <a:latin typeface="+mn-lt"/>
              </a:rPr>
              <a:t>4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H</a:t>
            </a:r>
            <a:r>
              <a:rPr lang="en-US" altLang="ja-JP" sz="1600" baseline="-25000" dirty="0" smtClean="0">
                <a:solidFill>
                  <a:srgbClr val="000000"/>
                </a:solidFill>
                <a:latin typeface="+mn-lt"/>
              </a:rPr>
              <a:t>9</a:t>
            </a:r>
            <a:r>
              <a:rPr lang="ja-JP" altLang="en-US" sz="1600" dirty="0" smtClean="0">
                <a:solidFill>
                  <a:srgbClr val="000000"/>
                </a:solidFill>
                <a:latin typeface="+mn-lt"/>
              </a:rPr>
              <a:t>探針</a:t>
            </a:r>
            <a:endParaRPr lang="en-US" altLang="ja-JP" sz="1600" baseline="-25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試料</a:t>
            </a: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：ポリエチレンテレフタレート</a:t>
            </a:r>
            <a:r>
              <a:rPr lang="en-US" altLang="ja-JP" sz="1600" dirty="0">
                <a:solidFill>
                  <a:schemeClr val="tx1"/>
                </a:solidFill>
                <a:latin typeface="+mn-lt"/>
              </a:rPr>
              <a:t>(PET)</a:t>
            </a:r>
            <a:endParaRPr lang="en-US" altLang="ja-JP" sz="16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+mn-lt"/>
              </a:rPr>
              <a:t>スキャンエリア：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16</a:t>
            </a:r>
            <a:r>
              <a:rPr lang="en-US" altLang="ja-JP" sz="1600" dirty="0" smtClean="0">
                <a:solidFill>
                  <a:srgbClr val="000000"/>
                </a:solidFill>
              </a:rPr>
              <a:t> Å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x 16 </a:t>
            </a:r>
            <a:r>
              <a:rPr lang="en-US" altLang="ja-JP" sz="1600" dirty="0" smtClean="0">
                <a:solidFill>
                  <a:srgbClr val="000000"/>
                </a:solidFill>
              </a:rPr>
              <a:t>Å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スキャンモード：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constant current STM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探針バイアス：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+2.0 V, -2.0 V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電流値：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10, 100, 1000 </a:t>
            </a:r>
            <a:r>
              <a:rPr lang="en-US" altLang="ja-JP" sz="1600" dirty="0" err="1" smtClean="0">
                <a:solidFill>
                  <a:srgbClr val="000000"/>
                </a:solidFill>
                <a:latin typeface="Arial"/>
              </a:rPr>
              <a:t>nA</a:t>
            </a:r>
            <a:endParaRPr lang="en-US" altLang="ja-JP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876" name="角丸四角形 28"/>
          <p:cNvSpPr>
            <a:spLocks noChangeArrowheads="1"/>
          </p:cNvSpPr>
          <p:nvPr/>
        </p:nvSpPr>
        <p:spPr bwMode="auto">
          <a:xfrm>
            <a:off x="128588" y="857250"/>
            <a:ext cx="9648825" cy="2876550"/>
          </a:xfrm>
          <a:prstGeom prst="roundRect">
            <a:avLst>
              <a:gd name="adj" fmla="val 922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873250" y="654050"/>
            <a:ext cx="1958975" cy="369888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</a:rPr>
              <a:t>シミュレートモデル</a:t>
            </a:r>
          </a:p>
        </p:txBody>
      </p:sp>
      <p:pic>
        <p:nvPicPr>
          <p:cNvPr id="335878" name="図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1085850"/>
            <a:ext cx="2568575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5879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16" b="27316"/>
          <a:stretch>
            <a:fillRect/>
          </a:stretch>
        </p:blipFill>
        <p:spPr bwMode="auto">
          <a:xfrm>
            <a:off x="4886325" y="1171575"/>
            <a:ext cx="4675188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5880" name="図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16" b="27316"/>
          <a:stretch>
            <a:fillRect/>
          </a:stretch>
        </p:blipFill>
        <p:spPr bwMode="auto">
          <a:xfrm>
            <a:off x="4886325" y="2533650"/>
            <a:ext cx="4675188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テキスト ボックス 23"/>
          <p:cNvSpPr txBox="1"/>
          <p:nvPr/>
        </p:nvSpPr>
        <p:spPr>
          <a:xfrm>
            <a:off x="4886325" y="925513"/>
            <a:ext cx="1082675" cy="277812"/>
          </a:xfrm>
          <a:prstGeom prst="rect">
            <a:avLst/>
          </a:prstGeom>
          <a:solidFill>
            <a:schemeClr val="tx1"/>
          </a:solidFill>
        </p:spPr>
        <p:txBody>
          <a:bodyPr wrap="none" tIns="0" bIns="0">
            <a:spAutoFit/>
          </a:bodyPr>
          <a:lstStyle/>
          <a:p>
            <a:pPr>
              <a:defRPr/>
            </a:pPr>
            <a:r>
              <a:rPr lang="en-US" altLang="ja-JP" dirty="0">
                <a:solidFill>
                  <a:schemeClr val="bg1">
                    <a:lumMod val="85000"/>
                  </a:schemeClr>
                </a:solidFill>
                <a:latin typeface="+mn-lt"/>
              </a:rPr>
              <a:t>Top view</a:t>
            </a:r>
            <a:endParaRPr lang="ja-JP" altLang="en-US" dirty="0">
              <a:solidFill>
                <a:schemeClr val="bg1">
                  <a:lumMod val="85000"/>
                </a:schemeClr>
              </a:solidFill>
              <a:latin typeface="+mn-lt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886325" y="2301875"/>
            <a:ext cx="1173163" cy="277813"/>
          </a:xfrm>
          <a:prstGeom prst="rect">
            <a:avLst/>
          </a:prstGeom>
          <a:solidFill>
            <a:schemeClr val="tx1"/>
          </a:solidFill>
        </p:spPr>
        <p:txBody>
          <a:bodyPr wrap="none" tIns="0" bIns="0">
            <a:spAutoFit/>
          </a:bodyPr>
          <a:lstStyle/>
          <a:p>
            <a:pPr>
              <a:defRPr/>
            </a:pPr>
            <a:r>
              <a:rPr lang="en-US" altLang="ja-JP" dirty="0">
                <a:solidFill>
                  <a:schemeClr val="bg1">
                    <a:lumMod val="85000"/>
                  </a:schemeClr>
                </a:solidFill>
                <a:latin typeface="+mn-lt"/>
              </a:rPr>
              <a:t>Side view</a:t>
            </a:r>
            <a:endParaRPr lang="ja-JP" altLang="en-US" dirty="0">
              <a:solidFill>
                <a:schemeClr val="bg1">
                  <a:lumMod val="85000"/>
                </a:schemeClr>
              </a:solidFill>
              <a:latin typeface="+mn-lt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5962650" y="1203325"/>
            <a:ext cx="2233613" cy="950913"/>
          </a:xfrm>
          <a:prstGeom prst="rect">
            <a:avLst/>
          </a:prstGeom>
          <a:noFill/>
          <a:ln w="28575">
            <a:solidFill>
              <a:srgbClr val="CC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581775" y="841375"/>
            <a:ext cx="1433513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スキャンエリア</a:t>
            </a:r>
          </a:p>
        </p:txBody>
      </p:sp>
      <p:pic>
        <p:nvPicPr>
          <p:cNvPr id="20" name="図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" y="4297623"/>
            <a:ext cx="3195637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図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4297623"/>
            <a:ext cx="3195638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図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775" y="4297623"/>
            <a:ext cx="3195638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正方形/長方形 26"/>
          <p:cNvSpPr/>
          <p:nvPr/>
        </p:nvSpPr>
        <p:spPr>
          <a:xfrm>
            <a:off x="6557963" y="4513523"/>
            <a:ext cx="947737" cy="339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1600" dirty="0">
                <a:solidFill>
                  <a:schemeClr val="bg1">
                    <a:lumMod val="95000"/>
                  </a:schemeClr>
                </a:solidFill>
                <a:latin typeface="Arial"/>
              </a:rPr>
              <a:t>1000 </a:t>
            </a:r>
            <a:r>
              <a:rPr lang="en-US" altLang="ja-JP" sz="1600" dirty="0" err="1">
                <a:solidFill>
                  <a:schemeClr val="bg1">
                    <a:lumMod val="95000"/>
                  </a:schemeClr>
                </a:solidFill>
                <a:latin typeface="Arial"/>
              </a:rPr>
              <a:t>nA</a:t>
            </a:r>
            <a:endParaRPr lang="en-US" altLang="ja-JP" sz="1600" dirty="0">
              <a:solidFill>
                <a:schemeClr val="bg1">
                  <a:lumMod val="95000"/>
                </a:schemeClr>
              </a:solidFill>
              <a:latin typeface="Arial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3324225" y="4513523"/>
            <a:ext cx="833438" cy="339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1600" dirty="0">
                <a:solidFill>
                  <a:schemeClr val="bg1">
                    <a:lumMod val="95000"/>
                  </a:schemeClr>
                </a:solidFill>
                <a:latin typeface="Arial"/>
              </a:rPr>
              <a:t>100 </a:t>
            </a:r>
            <a:r>
              <a:rPr lang="en-US" altLang="ja-JP" sz="1600" dirty="0" err="1">
                <a:solidFill>
                  <a:schemeClr val="bg1">
                    <a:lumMod val="95000"/>
                  </a:schemeClr>
                </a:solidFill>
                <a:latin typeface="Arial"/>
              </a:rPr>
              <a:t>nA</a:t>
            </a:r>
            <a:endParaRPr lang="en-US" altLang="ja-JP" sz="1600" dirty="0">
              <a:solidFill>
                <a:schemeClr val="bg1">
                  <a:lumMod val="95000"/>
                </a:schemeClr>
              </a:solidFill>
              <a:latin typeface="Arial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74613" y="4513523"/>
            <a:ext cx="719137" cy="339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1600" dirty="0">
                <a:solidFill>
                  <a:schemeClr val="bg1">
                    <a:lumMod val="95000"/>
                  </a:schemeClr>
                </a:solidFill>
                <a:latin typeface="Arial"/>
              </a:rPr>
              <a:t>10 </a:t>
            </a:r>
            <a:r>
              <a:rPr lang="en-US" altLang="ja-JP" sz="1600" dirty="0" err="1">
                <a:solidFill>
                  <a:schemeClr val="bg1">
                    <a:lumMod val="95000"/>
                  </a:schemeClr>
                </a:solidFill>
                <a:latin typeface="Arial"/>
              </a:rPr>
              <a:t>nA</a:t>
            </a:r>
            <a:endParaRPr lang="en-US" altLang="ja-JP" sz="1600" dirty="0">
              <a:solidFill>
                <a:schemeClr val="bg1">
                  <a:lumMod val="95000"/>
                </a:schemeClr>
              </a:solidFill>
              <a:latin typeface="Arial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66675" y="3861060"/>
            <a:ext cx="2279650" cy="369888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dirty="0">
                <a:solidFill>
                  <a:schemeClr val="bg1">
                    <a:lumMod val="95000"/>
                  </a:schemeClr>
                </a:solidFill>
                <a:latin typeface="Arial"/>
              </a:rPr>
              <a:t>探針バイアス： </a:t>
            </a:r>
            <a:r>
              <a:rPr lang="en-US" altLang="ja-JP" dirty="0">
                <a:solidFill>
                  <a:schemeClr val="bg1">
                    <a:lumMod val="95000"/>
                  </a:schemeClr>
                </a:solidFill>
                <a:latin typeface="Arial"/>
              </a:rPr>
              <a:t>-2.0 V</a:t>
            </a:r>
          </a:p>
        </p:txBody>
      </p:sp>
    </p:spTree>
    <p:extLst>
      <p:ext uri="{BB962C8B-B14F-4D97-AF65-F5344CB8AC3E}">
        <p14:creationId xmlns:p14="http://schemas.microsoft.com/office/powerpoint/2010/main" val="360210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14404</TotalTime>
  <Words>156</Words>
  <Application>Microsoft Office PowerPoint</Application>
  <PresentationFormat>A4 210 x 297 mm</PresentationFormat>
  <Paragraphs>38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ＭＳ Ｐゴシック</vt:lpstr>
      <vt:lpstr>ＭＳ Ｐ明朝</vt:lpstr>
      <vt:lpstr>Arial</vt:lpstr>
      <vt:lpstr>Calibri</vt:lpstr>
      <vt:lpstr>デザインの設定</vt:lpstr>
      <vt:lpstr>1_標準デザイン</vt:lpstr>
      <vt:lpstr>【DFTB】ポリエチレンテレフタレート(PET)のconstant current STMシミュレーション</vt:lpstr>
      <vt:lpstr>【DFTB】ポリエチレンテレフタレート(PET)のconstant current STMシミュレーション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1018</cp:revision>
  <dcterms:created xsi:type="dcterms:W3CDTF">2014-03-31T02:49:52Z</dcterms:created>
  <dcterms:modified xsi:type="dcterms:W3CDTF">2016-09-05T02:42:31Z</dcterms:modified>
</cp:coreProperties>
</file>