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91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67" d="100"/>
          <a:sy n="67" d="100"/>
        </p:scale>
        <p:origin x="396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FE354DF-4C58-49B9-9333-BF7A2C4210AD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CB298DE-F8F7-42C5-B63B-30AF643B7E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36908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E8F58CE-F99D-4F46-ABE5-4267A205C1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5149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ja-JP" smtClean="0"/>
              <a:t>GeoAFM_CalcImage_Polymer_013a </a:t>
            </a:r>
          </a:p>
          <a:p>
            <a:r>
              <a:rPr lang="en-US" altLang="ja-JP" smtClean="0"/>
              <a:t>GeoAFM_CalcImage_Polymer_013b </a:t>
            </a:r>
          </a:p>
          <a:p>
            <a:r>
              <a:rPr lang="ja-JP" altLang="en-US" smtClean="0"/>
              <a:t>ロドプシンは眼の網膜に存在し、光を認識するためのタンパク質である。ロドプシンはディスク膜中に大量に埋め込まれており、</a:t>
            </a:r>
            <a:r>
              <a:rPr lang="en-US" altLang="ja-JP" smtClean="0"/>
              <a:t>AFM</a:t>
            </a:r>
            <a:r>
              <a:rPr lang="ja-JP" altLang="en-US" smtClean="0"/>
              <a:t>による観察が行われている。</a:t>
            </a:r>
          </a:p>
          <a:p>
            <a:r>
              <a:rPr lang="ja-JP" altLang="en-US" smtClean="0"/>
              <a:t>ロドプシンはダイマーを形成する。</a:t>
            </a:r>
            <a:r>
              <a:rPr lang="en-US" altLang="ja-JP" smtClean="0"/>
              <a:t>PDB</a:t>
            </a:r>
            <a:r>
              <a:rPr lang="ja-JP" altLang="en-US" smtClean="0"/>
              <a:t>より</a:t>
            </a:r>
            <a:r>
              <a:rPr lang="en-US" altLang="ja-JP" smtClean="0"/>
              <a:t>1N3M</a:t>
            </a:r>
            <a:r>
              <a:rPr lang="ja-JP" altLang="en-US" smtClean="0"/>
              <a:t>のモデルを利用する。</a:t>
            </a:r>
            <a:r>
              <a:rPr lang="en-US" altLang="ja-JP" smtClean="0"/>
              <a:t>1N3M</a:t>
            </a:r>
            <a:r>
              <a:rPr lang="ja-JP" altLang="en-US" smtClean="0"/>
              <a:t>のモデルデータには、ロドプシン・ダイマーが</a:t>
            </a:r>
            <a:r>
              <a:rPr lang="en-US" altLang="ja-JP" smtClean="0"/>
              <a:t>2</a:t>
            </a:r>
            <a:r>
              <a:rPr lang="ja-JP" altLang="en-US" smtClean="0"/>
              <a:t>列と、隣のダイマー列のうち半分がある。論文</a:t>
            </a:r>
            <a:r>
              <a:rPr lang="en-US" altLang="ja-JP" smtClean="0"/>
              <a:t>[Liang2003]</a:t>
            </a:r>
            <a:r>
              <a:rPr lang="ja-JP" altLang="en-US" smtClean="0"/>
              <a:t>に基づいてロドプシン・ダイマーが形成する準結晶の格子ベクトルを決定し、ロドプシン・ダイマー</a:t>
            </a:r>
            <a:r>
              <a:rPr lang="en-US" altLang="ja-JP" smtClean="0"/>
              <a:t>12</a:t>
            </a:r>
            <a:r>
              <a:rPr lang="ja-JP" altLang="en-US" smtClean="0"/>
              <a:t>ユニット（水素原子を除いて</a:t>
            </a:r>
            <a:r>
              <a:rPr lang="en-US" altLang="ja-JP" smtClean="0"/>
              <a:t>65904</a:t>
            </a:r>
            <a:r>
              <a:rPr lang="ja-JP" altLang="en-US" smtClean="0"/>
              <a:t>原子）から成るモデルを用意した。（用意するまでには煩雑な手順が必要である。） </a:t>
            </a:r>
          </a:p>
          <a:p>
            <a:r>
              <a:rPr lang="en-US" altLang="ja-JP" smtClean="0"/>
              <a:t>Lattice vectors are: a = 84 (1, 0), b = 38 (cos(85 deg), sin(85 deg)).</a:t>
            </a:r>
          </a:p>
          <a:p>
            <a:r>
              <a:rPr lang="ja-JP" altLang="en-US" smtClean="0"/>
              <a:t>探針：</a:t>
            </a:r>
            <a:r>
              <a:rPr lang="en-US" altLang="ja-JP" smtClean="0"/>
              <a:t>Cone, 1Å, 30°</a:t>
            </a:r>
          </a:p>
          <a:p>
            <a:r>
              <a:rPr lang="en-US" altLang="ja-JP" smtClean="0"/>
              <a:t>GeoAFM, resolution = 5Å</a:t>
            </a:r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3984872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652B8-49F3-40A4-A420-3B27D906D75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D9DD8-E52A-45B1-B427-63F79AE12B6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142203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A9DD4-5FAA-440F-AF0D-0470D2F5E2D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DBB6C-58F9-4340-B2D4-4CAAF45C2B7D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68997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BA95D-2F35-4014-804E-614F6A78D33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3CB2E-08A5-4545-A2F6-A1A7183D7B1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934396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2D4C1-FDB7-494B-9C75-6FEACBDC3C6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A087F-EB5A-42F9-909B-4F6CB22F7FC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144339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C265C-CCC0-488E-A458-4EA98C38AB5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A32CA-9533-4685-8F8F-4797A96FA1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1951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2370D-0F77-42AA-89A0-DB09C8B75EF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1BEA3-299F-4CD9-AF11-7FC8671BBFD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1608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D18C5-7E20-4156-B9D4-DD65B508A9C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A6548-EC79-4D68-9AA8-3C1BC0924A3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469035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598AA-8ACA-44CD-9646-24CF821BE2F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7384F-6656-4244-9461-DD4EF95C3B2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9622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D776B-321A-46AC-B22B-18C2FD61450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A333E-739C-450E-9ABF-47CB8D05164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884735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23B13-319D-4422-A0E6-A18E2D32AEF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A6E11-4A45-4070-B683-A689FAE32EE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154996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C1E01-A965-4F00-8910-7CDDED58C05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CDA94-A18B-417A-9B20-834D1A78E5E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892466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B1CBE-1B34-49E3-8C91-9BB8820FA04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2687C-976D-4460-B99C-1355A24B332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603368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9D90D-B368-4300-90FC-996352F4561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F181F-F87E-4873-AEDA-9112864A1E3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9036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7B814-9A9A-43B0-8515-C890C8EC4C2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92731-2CD9-4023-885E-52715FF8FE5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39509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30E23-3E59-4AB3-A597-12994BB7041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1E56-A1E3-447B-99FD-09E1FF2BC5F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4246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8F376-1A17-4F37-9981-D14C44F6EFC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5ECF7-CAB8-41D9-BAE2-0EF8F58DBC9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9682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C50EC-BFAE-41E2-B37C-529693AA1B3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B55C5-8968-42D9-8A94-251A7E3DDB0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90089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3683D-7065-40D9-9294-33129EE0ADC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9BEF9-36B8-4383-9D5F-6E64544DD71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14608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32A73-3FC5-409A-9D45-4A636258FC1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A1952-6331-4C08-AFEB-8D828230A79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7681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B7FEB-5EFC-4104-ACC7-E7F9BEF89AF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45BD7-B788-4CD9-AE66-8753A0A699C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89322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7CEA1-94B7-40BD-BDB9-2F0A93A152C9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7E801-6DDA-4225-9387-18C6E3D66BA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251832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D8D96-9840-4991-B1C7-3DC2F7746850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A97FF-0658-4A8D-AA6E-0C7A163CDA4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633930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4B25-7C4E-4C95-8607-42AA25596D1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A2D0F-A598-41C3-AB24-FF52D40B921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668982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19816-DDDE-4387-872C-F9EAE0D3D599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04433-4218-48D4-BCE4-1D44BB91ECC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48039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740FD-9B6E-4B33-BF2E-C3D3275EF41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24DE9-19DE-4A90-92A8-912FC31EF01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85945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A2354-84AE-42FC-A7CA-6FF05E1F5AC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57959-B89A-4568-8654-072920DB2DA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497076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8238F-B23E-41EA-9283-F13D44892A9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11A8C-5315-4C3E-A61D-3AFAC3BC306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6666054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37536-7C60-4D46-BF13-34DB16344A1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70984-C96C-4D54-952C-3AF9DE617E9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317670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575DD-420D-4270-9568-C2A38A351C3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92C4E-3E41-4B53-9CB4-BEA53D11306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218745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1791B-C188-49A3-9733-1B6C2B88B3C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F548D-98C4-469D-A7C6-F85AD13F0B7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5220733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90E51-D180-4309-AFC8-B0056787C6C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CC26B-DCAC-4B38-97B5-6B3D859ECCB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9648099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7F562-D379-4001-A396-D9AB2299568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E3582-7D1A-46F9-9BEE-7AA4568F93F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6332410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5DF06-E4B2-4476-B1EC-13532604338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C3D83-81AF-4671-9B45-34D24DEC300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4095569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F6971-1A52-461F-919F-29971A6E8899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790A2-9359-4078-B4AD-C8F46F52C40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3686388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A25F-46EA-428D-80EE-4922CD9D8769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6A0B3-57CC-4968-9B41-FDB3D7C8C6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87189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07DDA52-0C3D-42F7-9A76-CE660006B1E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F91E239-C1EC-4FAF-8893-A14358ED48B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5" r:id="rId1"/>
    <p:sldLayoutId id="2147484549" r:id="rId2"/>
    <p:sldLayoutId id="2147484516" r:id="rId3"/>
    <p:sldLayoutId id="2147484517" r:id="rId4"/>
    <p:sldLayoutId id="2147484518" r:id="rId5"/>
    <p:sldLayoutId id="2147484519" r:id="rId6"/>
    <p:sldLayoutId id="2147484520" r:id="rId7"/>
    <p:sldLayoutId id="2147484521" r:id="rId8"/>
    <p:sldLayoutId id="2147484522" r:id="rId9"/>
    <p:sldLayoutId id="2147484523" r:id="rId10"/>
    <p:sldLayoutId id="2147484524" r:id="rId11"/>
    <p:sldLayoutId id="2147484525" r:id="rId12"/>
    <p:sldLayoutId id="2147484526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B245B0FD-F96D-4079-9EC7-63B9B0595A2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4ECE14D-7861-4B0B-A88B-6BEF1B87FD2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7" r:id="rId1"/>
    <p:sldLayoutId id="2147484528" r:id="rId2"/>
    <p:sldLayoutId id="2147484529" r:id="rId3"/>
    <p:sldLayoutId id="2147484530" r:id="rId4"/>
    <p:sldLayoutId id="2147484531" r:id="rId5"/>
    <p:sldLayoutId id="2147484532" r:id="rId6"/>
    <p:sldLayoutId id="2147484533" r:id="rId7"/>
    <p:sldLayoutId id="2147484534" r:id="rId8"/>
    <p:sldLayoutId id="2147484535" r:id="rId9"/>
    <p:sldLayoutId id="2147484536" r:id="rId10"/>
    <p:sldLayoutId id="2147484537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A49F2354-51CE-4886-A919-B37A132DAE8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248EBEFB-CF2C-45CA-A531-EC683FB1E4D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8" r:id="rId1"/>
    <p:sldLayoutId id="2147484539" r:id="rId2"/>
    <p:sldLayoutId id="2147484540" r:id="rId3"/>
    <p:sldLayoutId id="2147484541" r:id="rId4"/>
    <p:sldLayoutId id="2147484542" r:id="rId5"/>
    <p:sldLayoutId id="2147484543" r:id="rId6"/>
    <p:sldLayoutId id="2147484544" r:id="rId7"/>
    <p:sldLayoutId id="2147484545" r:id="rId8"/>
    <p:sldLayoutId id="2147484546" r:id="rId9"/>
    <p:sldLayoutId id="2147484547" r:id="rId10"/>
    <p:sldLayoutId id="214748454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ampl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1787525"/>
            <a:ext cx="5113337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206500" y="1968500"/>
            <a:ext cx="2136775" cy="1487488"/>
          </a:xfrm>
          <a:prstGeom prst="rect">
            <a:avLst/>
          </a:prstGeom>
          <a:solidFill>
            <a:schemeClr val="hlink">
              <a:alpha val="4901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pic>
        <p:nvPicPr>
          <p:cNvPr id="7172" name="Picture 4" descr="pdb_ribbo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968500"/>
            <a:ext cx="2138363" cy="1474788"/>
          </a:xfrm>
          <a:prstGeom prst="rect">
            <a:avLst/>
          </a:prstGeom>
          <a:solidFill>
            <a:schemeClr val="tx1">
              <a:alpha val="2588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3722688" y="2052638"/>
            <a:ext cx="1577975" cy="2524125"/>
          </a:xfrm>
          <a:prstGeom prst="parallelogram">
            <a:avLst>
              <a:gd name="adj" fmla="val 15787"/>
            </a:avLst>
          </a:prstGeom>
          <a:noFill/>
          <a:ln w="12700" algn="ctr">
            <a:solidFill>
              <a:srgbClr val="FFFF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1104900" y="3937000"/>
            <a:ext cx="1387475" cy="603250"/>
          </a:xfrm>
          <a:prstGeom prst="parallelogram">
            <a:avLst>
              <a:gd name="adj" fmla="val 9924"/>
            </a:avLst>
          </a:prstGeom>
          <a:noFill/>
          <a:ln w="12700" algn="ctr">
            <a:solidFill>
              <a:srgbClr val="FFCC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632950" cy="549275"/>
          </a:xfrm>
        </p:spPr>
        <p:txBody>
          <a:bodyPr/>
          <a:lstStyle/>
          <a:p>
            <a:r>
              <a:rPr lang="en-US" altLang="ja-JP" smtClean="0"/>
              <a:t>【GeoAFM】 Rhodopsin </a:t>
            </a:r>
            <a:r>
              <a:rPr lang="ja-JP" altLang="en-US" smtClean="0"/>
              <a:t>の</a:t>
            </a:r>
            <a:r>
              <a:rPr lang="en-US" altLang="ja-JP" smtClean="0"/>
              <a:t>AFM </a:t>
            </a:r>
            <a:r>
              <a:rPr lang="ja-JP" altLang="en-US" smtClean="0"/>
              <a:t>像 </a:t>
            </a:r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6392863" y="1628775"/>
            <a:ext cx="3440112" cy="3240088"/>
          </a:xfrm>
          <a:prstGeom prst="roundRect">
            <a:avLst>
              <a:gd name="adj" fmla="val 9319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7177" name="Text Box 14"/>
          <p:cNvSpPr txBox="1">
            <a:spLocks noChangeArrowheads="1"/>
          </p:cNvSpPr>
          <p:nvPr/>
        </p:nvSpPr>
        <p:spPr bwMode="auto">
          <a:xfrm>
            <a:off x="8807450" y="0"/>
            <a:ext cx="10985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GeoAFM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6535738" y="4437063"/>
            <a:ext cx="329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fr-FR" altLang="ja-JP" sz="1200">
                <a:solidFill>
                  <a:schemeClr val="tx1"/>
                </a:solidFill>
                <a:latin typeface="Arial" panose="020B0604020202020204" pitchFamily="34" charset="0"/>
              </a:rPr>
              <a:t>Y. Liang et al., J.Biol.Chem. 278 (2003) 21655-21662.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6535738" y="1773238"/>
            <a:ext cx="3097212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Topography of an open, spread-flattened disk adsorbed to mica and imaged in buffer solution.</a:t>
            </a:r>
            <a:endParaRPr lang="ja-JP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7327900" y="1412875"/>
            <a:ext cx="1428750" cy="36671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b="1">
                <a:solidFill>
                  <a:schemeClr val="bg1"/>
                </a:solidFill>
                <a:latin typeface="Arial" panose="020B0604020202020204" pitchFamily="34" charset="0"/>
              </a:rPr>
              <a:t>Experiment</a:t>
            </a:r>
            <a:endParaRPr lang="ja-JP" altLang="en-US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128588" y="1414463"/>
            <a:ext cx="1352550" cy="36671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b="1">
                <a:solidFill>
                  <a:schemeClr val="bg1"/>
                </a:solidFill>
                <a:latin typeface="Arial" panose="020B0604020202020204" pitchFamily="34" charset="0"/>
              </a:rPr>
              <a:t>Simulation</a:t>
            </a:r>
            <a:endParaRPr lang="ja-JP" altLang="en-US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82" name="AutoShape 14"/>
          <p:cNvSpPr>
            <a:spLocks noChangeArrowheads="1"/>
          </p:cNvSpPr>
          <p:nvPr/>
        </p:nvSpPr>
        <p:spPr bwMode="auto">
          <a:xfrm rot="-5400000">
            <a:off x="615951" y="5497512"/>
            <a:ext cx="360362" cy="1262063"/>
          </a:xfrm>
          <a:prstGeom prst="downArrow">
            <a:avLst>
              <a:gd name="adj1" fmla="val 39213"/>
              <a:gd name="adj2" fmla="val 67904"/>
            </a:avLst>
          </a:prstGeom>
          <a:solidFill>
            <a:srgbClr val="008000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200025" y="5394325"/>
            <a:ext cx="13335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GeoAFM result is imported to Analyzer.</a:t>
            </a:r>
          </a:p>
        </p:txBody>
      </p:sp>
      <p:pic>
        <p:nvPicPr>
          <p:cNvPr id="7184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25" y="2492375"/>
            <a:ext cx="2608263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5" name="Picture 17" descr="result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07" b="16330"/>
          <a:stretch>
            <a:fillRect/>
          </a:stretch>
        </p:blipFill>
        <p:spPr bwMode="auto">
          <a:xfrm>
            <a:off x="1497013" y="5040313"/>
            <a:ext cx="28575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6" name="Picture 18" descr="result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07" b="16330"/>
          <a:stretch>
            <a:fillRect/>
          </a:stretch>
        </p:blipFill>
        <p:spPr bwMode="auto">
          <a:xfrm>
            <a:off x="4521200" y="5040313"/>
            <a:ext cx="28575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1712913" y="1414463"/>
            <a:ext cx="2609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Bird view of the sample.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3662363" y="4546600"/>
            <a:ext cx="15859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1600">
                <a:solidFill>
                  <a:srgbClr val="FFFF99"/>
                </a:solidFill>
                <a:latin typeface="Arial" panose="020B0604020202020204" pitchFamily="34" charset="0"/>
              </a:rPr>
              <a:t>They form rows</a:t>
            </a: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1000125" y="4530725"/>
            <a:ext cx="1717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1600">
                <a:solidFill>
                  <a:srgbClr val="FFCCCC"/>
                </a:solidFill>
                <a:latin typeface="Arial" panose="020B0604020202020204" pitchFamily="34" charset="0"/>
              </a:rPr>
              <a:t>Rhodopsin dimer</a:t>
            </a:r>
          </a:p>
        </p:txBody>
      </p:sp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568325" y="1773238"/>
            <a:ext cx="5248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1400">
                <a:solidFill>
                  <a:schemeClr val="accent1"/>
                </a:solidFill>
                <a:latin typeface="Arial" panose="020B0604020202020204" pitchFamily="34" charset="0"/>
              </a:rPr>
              <a:t>12 rhodopsin dimers were constructed based on the PDB 1N3M.</a:t>
            </a:r>
            <a:endParaRPr lang="ja-JP" altLang="en-US" sz="140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191" name="Rectangle 23"/>
          <p:cNvSpPr>
            <a:spLocks noChangeArrowheads="1"/>
          </p:cNvSpPr>
          <p:nvPr/>
        </p:nvSpPr>
        <p:spPr bwMode="auto">
          <a:xfrm>
            <a:off x="344488" y="549275"/>
            <a:ext cx="921702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ロドプシンは眼の網膜に存在し、光を認識するためのタンパク質である。ロドプシンはディスク膜中に大量に埋め込まれており、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による観察が行われている。ロドプシンはダイマーの列を形成する。ロドプシン・ダイマー列が形成する準結晶を想定し、ロドプシン・ダイマー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12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ユニット（水素原子を除いて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65904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原子）から成るモデルを用意した。</a:t>
            </a:r>
          </a:p>
        </p:txBody>
      </p:sp>
      <p:sp>
        <p:nvSpPr>
          <p:cNvPr id="7192" name="Rectangle 24"/>
          <p:cNvSpPr>
            <a:spLocks noChangeArrowheads="1"/>
          </p:cNvSpPr>
          <p:nvPr/>
        </p:nvSpPr>
        <p:spPr bwMode="auto">
          <a:xfrm>
            <a:off x="2019300" y="5022850"/>
            <a:ext cx="1781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1400">
                <a:solidFill>
                  <a:schemeClr val="bg1"/>
                </a:solidFill>
                <a:latin typeface="Arial" panose="020B0604020202020204" pitchFamily="34" charset="0"/>
              </a:rPr>
              <a:t>Cytoplasmic surface</a:t>
            </a:r>
            <a:endParaRPr lang="ja-JP" altLang="en-US" sz="1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93" name="Rectangle 25"/>
          <p:cNvSpPr>
            <a:spLocks noChangeArrowheads="1"/>
          </p:cNvSpPr>
          <p:nvPr/>
        </p:nvSpPr>
        <p:spPr bwMode="auto">
          <a:xfrm>
            <a:off x="5026025" y="5022850"/>
            <a:ext cx="1790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1400">
                <a:solidFill>
                  <a:schemeClr val="bg1"/>
                </a:solidFill>
                <a:latin typeface="Arial" panose="020B0604020202020204" pitchFamily="34" charset="0"/>
              </a:rPr>
              <a:t>Extracellular surface</a:t>
            </a:r>
            <a:endParaRPr lang="ja-JP" altLang="en-US" sz="1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14404</TotalTime>
  <Words>321</Words>
  <Application>Microsoft Office PowerPoint</Application>
  <PresentationFormat>A4 210 x 297 mm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Calibri</vt:lpstr>
      <vt:lpstr>ＭＳ Ｐゴシック</vt:lpstr>
      <vt:lpstr>Arial</vt:lpstr>
      <vt:lpstr>ＭＳ Ｐ明朝</vt:lpstr>
      <vt:lpstr>標準デザイン</vt:lpstr>
      <vt:lpstr>デザインの設定</vt:lpstr>
      <vt:lpstr>1_標準デザイン</vt:lpstr>
      <vt:lpstr>【GeoAFM】 Rhodopsin のAFM 像 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1019</cp:revision>
  <dcterms:created xsi:type="dcterms:W3CDTF">2014-03-31T02:49:52Z</dcterms:created>
  <dcterms:modified xsi:type="dcterms:W3CDTF">2016-08-30T08:26:03Z</dcterms:modified>
</cp:coreProperties>
</file>