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DF1D201-1EB1-4C85-8F2F-7EA81FFD3836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7E9D5FF-BF72-4C79-B0EB-50693D633B0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272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7D12B3-92A2-4B5A-AEB4-F526469DBD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71417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 smtClean="0"/>
              <a:t>GeoAFM_CalcImage_Polymer_010</a:t>
            </a:r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7D8D9676-F9CB-4E43-B8A8-5362B7156411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2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FBE4A-0E3D-4D0F-BD55-23ACF9DB2C8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02943-D2A1-4C17-93AF-AFA471820A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21854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3DD3-65B0-46B2-8E3E-934F8839009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C352-127F-4479-A196-E2ED4D30AB0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0224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24BBF-2CE5-4D1A-A2D5-C3A364F9B2E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BEF39-F442-42AA-8B93-DBD4250D50B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46008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EF934-31C3-4BAF-B9D0-E0610C45C60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C18AF-A4C8-46C6-A2D9-E2CDB5E2F1F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82817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8BAE7-9AE8-4744-9129-0BEBFA3C625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0036A-9B48-4AEA-945B-35A028E1AEC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73555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5E064-6B88-4728-B25F-29955B651C0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50F42-D7D7-4299-8FD0-4568ED4E17F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906416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2A087-37B5-4BC2-9487-6EF277ED4C5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64BD8-206C-4B19-B998-B7AB384C29F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695849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BC7A4-0091-45FE-8D50-09459747F43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FFCE2-C007-4EA5-8A0F-15449607629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649741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20D21-6B58-417D-9E3B-430C3D8A7F3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4AE6B-0F73-441C-B2F2-D44FE7D3C80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115163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A676E-029A-402A-AF65-37E8F32DFE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04A65-997E-4EFE-990E-CD26B089B2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12051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770A8-118C-4333-BB68-44CB38110F3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06ABA-1463-42B8-8DD8-A29C29D54A1D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9392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5962F-E0F0-4D91-9450-48DBC996289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C811A-B0FE-4E9E-B31C-D547A460F28D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50579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94247-A464-402A-961D-A96218B0098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8194E-4E7B-44F7-A966-121826A9209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955753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9E839-4450-4248-95F5-085F369AD40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CDCCF-AD0D-4D60-BA6C-BD61A01E3E1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8386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A9AE5-13CD-4996-99B7-1A746A032FC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4A7B5-6A0D-4D62-B1EA-678C1EE825B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158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1DE48-557B-4EDF-99A4-63334452C6E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829D1-5A01-43E9-B5F3-99278314F9A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17088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10720-E5E8-4667-86FD-967EEDC0501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D1F3D-5C59-4916-A0F9-D22EB6260A8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3623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65D4C-900C-4CD7-9273-D33A7A0013E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6366F-F462-4DE2-894D-1413B2D46EF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7970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BDF20-154E-4696-9FD5-11D4F2877AA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B4913-EE8A-4F75-9E8A-E199649561E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10585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9E45E-6BE9-40FC-B188-DFB7212C6C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4475A-19FD-49D6-A733-FB061DC1BAB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2346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38E7E-63B5-40CF-8F65-AAE30CBBEC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1D7E5-613A-4A17-9C60-AEEB0ED94DA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0295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DA80D-72DE-417B-B444-5CAF3164711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B741F-C980-45AD-8729-3343F9F38BC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99029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C2756-7D52-4BE4-AD6F-E1F78970601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9E715-AA6E-4E4D-B4F8-9A2E0C3851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7886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25E38-3FF9-4495-9576-7E4E82D6526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49588-4A20-437B-81BC-603EA7C2B04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3911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A2F2A-1BC2-4FF8-AC52-7367513AE49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D9BB8-A531-4EE7-990D-4380758F09B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60591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1E874-0235-4115-A4FD-E8782AE2E31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DF995-DFFB-4FE4-92F4-707CC29474E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695594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FE3D-2118-42D0-8808-3DD593F06E1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1FBDC-CD7C-428E-AED6-BCFD61B66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51953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C04F9-C98E-4BB8-ACC5-D617DF2C9AE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8739F-E047-4A00-BDBC-FA895F1C81E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82144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8F370-51E3-4C51-88C3-B1FB777A96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6FE2F-DDD8-4137-8396-48871F8358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916713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F4E5F-9A2E-4993-95C5-4A72BB7233E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FCAFD-1734-4194-B3FF-B6AFB27FE0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544006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0B5A9-BE29-4A11-B595-4CC7084B99D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80404-5359-40F6-A094-A2189A011A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776699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FFE08-0996-470B-A36C-EE32F2AB9E7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C23B3-6185-41F1-A42B-F40119455F5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885074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EE8C3-843D-41BC-933C-A09F56A3A94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203DE-A7C6-4C35-84BA-3A000046C97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517708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49261-B089-4041-A5BE-9E98929A5C0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00C0E-6CD0-478B-8EF4-032B97147EF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721804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A2AE4-84C2-4F1E-A93A-FD216A51AAA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8D8B8-270C-418B-B59E-F763762446B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7554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59AEB63-BE9F-4297-8740-5F4080FC09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0FED77-319D-4248-8E58-D8383A73543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77" r:id="rId2"/>
    <p:sldLayoutId id="2147484444" r:id="rId3"/>
    <p:sldLayoutId id="2147484445" r:id="rId4"/>
    <p:sldLayoutId id="2147484446" r:id="rId5"/>
    <p:sldLayoutId id="2147484447" r:id="rId6"/>
    <p:sldLayoutId id="2147484448" r:id="rId7"/>
    <p:sldLayoutId id="2147484449" r:id="rId8"/>
    <p:sldLayoutId id="2147484450" r:id="rId9"/>
    <p:sldLayoutId id="2147484451" r:id="rId10"/>
    <p:sldLayoutId id="2147484452" r:id="rId11"/>
    <p:sldLayoutId id="2147484453" r:id="rId12"/>
    <p:sldLayoutId id="2147484454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F92CDFE-6E59-45FE-AEE5-686DE72DAB5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4F75FD-2F0D-4048-AF9F-EDBD9774CF0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135E3B71-73A7-4D9B-ACA8-D984E1AE26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CE68988-A36B-4680-A87F-71577425527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  <p:sldLayoutId id="2147484471" r:id="rId6"/>
    <p:sldLayoutId id="2147484472" r:id="rId7"/>
    <p:sldLayoutId id="2147484473" r:id="rId8"/>
    <p:sldLayoutId id="2147484474" r:id="rId9"/>
    <p:sldLayoutId id="2147484475" r:id="rId10"/>
    <p:sldLayoutId id="214748447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538" y="3105150"/>
            <a:ext cx="23749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538" y="1100138"/>
            <a:ext cx="23749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5194300"/>
            <a:ext cx="2376488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【GeoAFM】</a:t>
            </a:r>
            <a:r>
              <a:rPr lang="ja-JP" altLang="en-US" smtClean="0"/>
              <a:t>オリジナルの探針形状データの作成／使用 </a:t>
            </a:r>
            <a:r>
              <a:rPr lang="en-US" altLang="ja-JP" smtClean="0"/>
              <a:t>2/2</a:t>
            </a:r>
          </a:p>
        </p:txBody>
      </p:sp>
      <p:sp>
        <p:nvSpPr>
          <p:cNvPr id="7174" name="Text Box 23"/>
          <p:cNvSpPr txBox="1">
            <a:spLocks noChangeArrowheads="1"/>
          </p:cNvSpPr>
          <p:nvPr/>
        </p:nvSpPr>
        <p:spPr bwMode="auto">
          <a:xfrm>
            <a:off x="273050" y="622300"/>
            <a:ext cx="665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Step 2B. </a:t>
            </a:r>
            <a:r>
              <a:rPr lang="ja-JP" altLang="en-US" sz="1800">
                <a:solidFill>
                  <a:schemeClr val="hlink"/>
                </a:solidFill>
              </a:rPr>
              <a:t>画像データに基づき、先端を丸めた探針形状を作成する。</a:t>
            </a:r>
          </a:p>
        </p:txBody>
      </p:sp>
      <p:sp>
        <p:nvSpPr>
          <p:cNvPr id="7175" name="Text Box 23"/>
          <p:cNvSpPr txBox="1">
            <a:spLocks noChangeArrowheads="1"/>
          </p:cNvSpPr>
          <p:nvPr/>
        </p:nvSpPr>
        <p:spPr bwMode="auto">
          <a:xfrm>
            <a:off x="273050" y="1052513"/>
            <a:ext cx="432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(1) </a:t>
            </a:r>
            <a:r>
              <a:rPr lang="ja-JP" altLang="en-US" sz="1800">
                <a:solidFill>
                  <a:schemeClr val="hlink"/>
                </a:solidFill>
              </a:rPr>
              <a:t>画像データを試料形状として読み込む。</a:t>
            </a:r>
          </a:p>
        </p:txBody>
      </p:sp>
      <p:sp>
        <p:nvSpPr>
          <p:cNvPr id="7176" name="Text Box 23"/>
          <p:cNvSpPr txBox="1">
            <a:spLocks noChangeArrowheads="1"/>
          </p:cNvSpPr>
          <p:nvPr/>
        </p:nvSpPr>
        <p:spPr bwMode="auto">
          <a:xfrm>
            <a:off x="273050" y="5788025"/>
            <a:ext cx="532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(4) GeoAFM</a:t>
            </a:r>
            <a:r>
              <a:rPr lang="ja-JP" altLang="en-US" sz="1800">
                <a:solidFill>
                  <a:schemeClr val="hlink"/>
                </a:solidFill>
              </a:rPr>
              <a:t>および</a:t>
            </a:r>
            <a:r>
              <a:rPr lang="en-US" altLang="ja-JP" sz="1800">
                <a:solidFill>
                  <a:schemeClr val="hlink"/>
                </a:solidFill>
              </a:rPr>
              <a:t>FemAFM</a:t>
            </a:r>
            <a:r>
              <a:rPr lang="ja-JP" altLang="en-US" sz="1800">
                <a:solidFill>
                  <a:schemeClr val="hlink"/>
                </a:solidFill>
              </a:rPr>
              <a:t>による計算に利用する。</a:t>
            </a:r>
          </a:p>
        </p:txBody>
      </p:sp>
      <p:sp>
        <p:nvSpPr>
          <p:cNvPr id="7177" name="Text Box 14"/>
          <p:cNvSpPr txBox="1">
            <a:spLocks noChangeArrowheads="1"/>
          </p:cNvSpPr>
          <p:nvPr/>
        </p:nvSpPr>
        <p:spPr bwMode="auto">
          <a:xfrm>
            <a:off x="8807450" y="0"/>
            <a:ext cx="1098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7178" name="Text Box 23"/>
          <p:cNvSpPr txBox="1">
            <a:spLocks noChangeArrowheads="1"/>
          </p:cNvSpPr>
          <p:nvPr/>
        </p:nvSpPr>
        <p:spPr bwMode="auto">
          <a:xfrm>
            <a:off x="631825" y="6172200"/>
            <a:ext cx="5889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新しい</a:t>
            </a:r>
            <a:r>
              <a:rPr lang="en-US" altLang="ja-JP" sz="1400"/>
              <a:t>SPM</a:t>
            </a:r>
            <a:r>
              <a:rPr lang="ja-JP" altLang="en-US" sz="1400"/>
              <a:t>プロジェクトを用意して、今作成した</a:t>
            </a:r>
            <a:r>
              <a:rPr lang="en-US" altLang="ja-JP" sz="1400"/>
              <a:t>cube</a:t>
            </a:r>
            <a:r>
              <a:rPr lang="ja-JP" altLang="en-US" sz="1400"/>
              <a:t>データを</a:t>
            </a:r>
            <a:r>
              <a:rPr lang="en-US" altLang="ja-JP" sz="1400"/>
              <a:t>GeoAFM</a:t>
            </a:r>
            <a:r>
              <a:rPr lang="ja-JP" altLang="en-US" sz="1400"/>
              <a:t>および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FemAFM</a:t>
            </a:r>
            <a:r>
              <a:rPr lang="ja-JP" altLang="en-US" sz="1400"/>
              <a:t>による計算に利用できる。</a:t>
            </a:r>
          </a:p>
        </p:txBody>
      </p:sp>
      <p:sp>
        <p:nvSpPr>
          <p:cNvPr id="7179" name="Text Box 23"/>
          <p:cNvSpPr txBox="1">
            <a:spLocks noChangeArrowheads="1"/>
          </p:cNvSpPr>
          <p:nvPr/>
        </p:nvSpPr>
        <p:spPr bwMode="auto">
          <a:xfrm>
            <a:off x="273050" y="2701925"/>
            <a:ext cx="766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(2) </a:t>
            </a:r>
            <a:r>
              <a:rPr lang="ja-JP" altLang="en-US" sz="1800">
                <a:solidFill>
                  <a:schemeClr val="hlink"/>
                </a:solidFill>
              </a:rPr>
              <a:t>細く先端の丸い探針を利用して、</a:t>
            </a:r>
            <a:r>
              <a:rPr lang="en-US" altLang="ja-JP" sz="1800">
                <a:solidFill>
                  <a:schemeClr val="hlink"/>
                </a:solidFill>
              </a:rPr>
              <a:t>GeoAFM</a:t>
            </a:r>
            <a:r>
              <a:rPr lang="ja-JP" altLang="en-US" sz="1800">
                <a:solidFill>
                  <a:schemeClr val="hlink"/>
                </a:solidFill>
              </a:rPr>
              <a:t>により</a:t>
            </a:r>
            <a:r>
              <a:rPr lang="en-US" altLang="ja-JP" sz="1800">
                <a:solidFill>
                  <a:schemeClr val="hlink"/>
                </a:solidFill>
              </a:rPr>
              <a:t>Image</a:t>
            </a:r>
            <a:r>
              <a:rPr lang="ja-JP" altLang="en-US" sz="1800">
                <a:solidFill>
                  <a:schemeClr val="hlink"/>
                </a:solidFill>
              </a:rPr>
              <a:t>をシミュレートする。</a:t>
            </a:r>
          </a:p>
        </p:txBody>
      </p:sp>
      <p:sp>
        <p:nvSpPr>
          <p:cNvPr id="7180" name="Text Box 23"/>
          <p:cNvSpPr txBox="1">
            <a:spLocks noChangeArrowheads="1"/>
          </p:cNvSpPr>
          <p:nvPr/>
        </p:nvSpPr>
        <p:spPr bwMode="auto">
          <a:xfrm>
            <a:off x="631825" y="3206750"/>
            <a:ext cx="6626225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1068388" indent="-34290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590675" indent="-3429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2112963" indent="-3429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635250" indent="-3429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30924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5496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40068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44640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Component</a:t>
            </a:r>
            <a:r>
              <a:rPr lang="ja-JP" altLang="en-US" sz="1400"/>
              <a:t>を右クリック → </a:t>
            </a:r>
            <a:r>
              <a:rPr lang="en-US" altLang="ja-JP" sz="1400"/>
              <a:t>Add Tip </a:t>
            </a:r>
            <a:r>
              <a:rPr lang="ja-JP" altLang="en-US" sz="1400"/>
              <a:t>→ </a:t>
            </a:r>
            <a:r>
              <a:rPr lang="en-US" altLang="ja-JP" sz="1400"/>
              <a:t>Cone</a:t>
            </a:r>
            <a:r>
              <a:rPr lang="ja-JP" altLang="en-US" sz="1400"/>
              <a:t> をクリックし、先端の半径を</a:t>
            </a:r>
            <a:r>
              <a:rPr lang="en-US" altLang="ja-JP" sz="1400"/>
              <a:t>1.0 [Å]</a:t>
            </a:r>
            <a:r>
              <a:rPr lang="ja-JP" altLang="en-US" sz="1400"/>
              <a:t>、頂角を</a:t>
            </a:r>
            <a:r>
              <a:rPr lang="en-US" altLang="ja-JP" sz="1400"/>
              <a:t>10°</a:t>
            </a:r>
            <a:r>
              <a:rPr lang="ja-JP" altLang="en-US" sz="1400"/>
              <a:t>とする。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Tip </a:t>
            </a:r>
            <a:r>
              <a:rPr lang="ja-JP" altLang="en-US" sz="1400"/>
              <a:t>→ </a:t>
            </a:r>
            <a:r>
              <a:rPr lang="en-US" altLang="ja-JP" sz="1400"/>
              <a:t>Position </a:t>
            </a:r>
            <a:r>
              <a:rPr lang="ja-JP" altLang="en-US" sz="1400"/>
              <a:t>を</a:t>
            </a:r>
            <a:r>
              <a:rPr lang="en-US" altLang="ja-JP" sz="1400"/>
              <a:t>(-20, -20, 0)</a:t>
            </a:r>
            <a:r>
              <a:rPr lang="ja-JP" altLang="en-US" sz="1400"/>
              <a:t>、</a:t>
            </a:r>
            <a:r>
              <a:rPr lang="en-US" altLang="ja-JP" sz="1400"/>
              <a:t>ScanArea</a:t>
            </a:r>
            <a:r>
              <a:rPr lang="ja-JP" altLang="en-US" sz="1400"/>
              <a:t>を</a:t>
            </a:r>
            <a:r>
              <a:rPr lang="en-US" altLang="ja-JP" sz="1400"/>
              <a:t>(40, 40, 0)</a:t>
            </a:r>
            <a:r>
              <a:rPr lang="ja-JP" altLang="en-US" sz="1400"/>
              <a:t>とする。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画面を右クリック → </a:t>
            </a:r>
            <a:r>
              <a:rPr lang="en-US" altLang="ja-JP" sz="1400"/>
              <a:t>GeoAFM </a:t>
            </a:r>
            <a:r>
              <a:rPr lang="ja-JP" altLang="en-US" sz="1400"/>
              <a:t>→ </a:t>
            </a:r>
            <a:r>
              <a:rPr lang="en-US" altLang="ja-JP" sz="1400"/>
              <a:t>Set Resolution</a:t>
            </a:r>
            <a:r>
              <a:rPr lang="ja-JP" altLang="en-US" sz="1400"/>
              <a:t>をクリックし、解像度を</a:t>
            </a:r>
            <a:r>
              <a:rPr lang="en-US" altLang="ja-JP" sz="1400"/>
              <a:t>1 [Å]</a:t>
            </a:r>
            <a:r>
              <a:rPr lang="ja-JP" altLang="en-US" sz="1400"/>
              <a:t>とする。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画面を右クリック → </a:t>
            </a:r>
            <a:r>
              <a:rPr lang="en-US" altLang="ja-JP" sz="1400"/>
              <a:t>GeoAFM </a:t>
            </a:r>
            <a:r>
              <a:rPr lang="ja-JP" altLang="en-US" sz="1400"/>
              <a:t>→ </a:t>
            </a:r>
            <a:r>
              <a:rPr lang="en-US" altLang="ja-JP" sz="1400"/>
              <a:t>Show Simulated Image</a:t>
            </a:r>
            <a:r>
              <a:rPr lang="ja-JP" altLang="en-US" sz="1400"/>
              <a:t>をクリックし、</a:t>
            </a:r>
            <a:r>
              <a:rPr lang="en-US" altLang="ja-JP" sz="1400"/>
              <a:t>Image</a:t>
            </a:r>
            <a:r>
              <a:rPr lang="ja-JP" altLang="en-US" sz="1400"/>
              <a:t>をシミュレートする。</a:t>
            </a:r>
          </a:p>
        </p:txBody>
      </p:sp>
      <p:sp>
        <p:nvSpPr>
          <p:cNvPr id="7181" name="Text Box 23"/>
          <p:cNvSpPr txBox="1">
            <a:spLocks noChangeArrowheads="1"/>
          </p:cNvSpPr>
          <p:nvPr/>
        </p:nvSpPr>
        <p:spPr bwMode="auto">
          <a:xfrm>
            <a:off x="273050" y="4718050"/>
            <a:ext cx="4930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(3) Image</a:t>
            </a:r>
            <a:r>
              <a:rPr lang="ja-JP" altLang="en-US" sz="1800">
                <a:solidFill>
                  <a:schemeClr val="hlink"/>
                </a:solidFill>
              </a:rPr>
              <a:t>を</a:t>
            </a:r>
            <a:r>
              <a:rPr lang="en-US" altLang="ja-JP" sz="1800">
                <a:solidFill>
                  <a:schemeClr val="hlink"/>
                </a:solidFill>
              </a:rPr>
              <a:t>cube</a:t>
            </a:r>
            <a:r>
              <a:rPr lang="ja-JP" altLang="en-US" sz="1800">
                <a:solidFill>
                  <a:schemeClr val="hlink"/>
                </a:solidFill>
              </a:rPr>
              <a:t>ファイルとしてエクスポートする。</a:t>
            </a:r>
          </a:p>
        </p:txBody>
      </p:sp>
      <p:sp>
        <p:nvSpPr>
          <p:cNvPr id="7182" name="Text Box 23"/>
          <p:cNvSpPr txBox="1">
            <a:spLocks noChangeArrowheads="1"/>
          </p:cNvSpPr>
          <p:nvPr/>
        </p:nvSpPr>
        <p:spPr bwMode="auto">
          <a:xfrm>
            <a:off x="631825" y="5149850"/>
            <a:ext cx="61928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877888" indent="-34290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400175" indent="-3429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922463" indent="-3429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444750" indent="-3429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9019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3591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8163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427355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画面を右クリック → </a:t>
            </a:r>
            <a:r>
              <a:rPr lang="en-US" altLang="ja-JP" sz="1400"/>
              <a:t>GeoAFM </a:t>
            </a:r>
            <a:r>
              <a:rPr lang="ja-JP" altLang="en-US" sz="1400"/>
              <a:t>→ </a:t>
            </a:r>
            <a:r>
              <a:rPr lang="en-US" altLang="ja-JP" sz="1400"/>
              <a:t>Export Simulated Data</a:t>
            </a:r>
            <a:r>
              <a:rPr lang="ja-JP" altLang="en-US" sz="1400"/>
              <a:t>をクリックし、</a:t>
            </a:r>
            <a:r>
              <a:rPr lang="en-US" altLang="ja-JP" sz="1400"/>
              <a:t>cube</a:t>
            </a:r>
            <a:r>
              <a:rPr lang="ja-JP" altLang="en-US" sz="1400"/>
              <a:t>形式で保存する。</a:t>
            </a:r>
          </a:p>
        </p:txBody>
      </p:sp>
      <p:sp>
        <p:nvSpPr>
          <p:cNvPr id="7183" name="右矢印 148"/>
          <p:cNvSpPr>
            <a:spLocks noChangeArrowheads="1"/>
          </p:cNvSpPr>
          <p:nvPr/>
        </p:nvSpPr>
        <p:spPr bwMode="auto">
          <a:xfrm rot="5400000">
            <a:off x="8468518" y="4758532"/>
            <a:ext cx="550863" cy="482600"/>
          </a:xfrm>
          <a:prstGeom prst="rightArrow">
            <a:avLst>
              <a:gd name="adj1" fmla="val 38157"/>
              <a:gd name="adj2" fmla="val 38608"/>
            </a:avLst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7184" name="右矢印 148"/>
          <p:cNvSpPr>
            <a:spLocks noChangeArrowheads="1"/>
          </p:cNvSpPr>
          <p:nvPr/>
        </p:nvSpPr>
        <p:spPr bwMode="auto">
          <a:xfrm rot="5400000">
            <a:off x="8468519" y="2670969"/>
            <a:ext cx="550862" cy="482600"/>
          </a:xfrm>
          <a:prstGeom prst="rightArrow">
            <a:avLst>
              <a:gd name="adj1" fmla="val 38157"/>
              <a:gd name="adj2" fmla="val 38608"/>
            </a:avLst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7185" name="右矢印 148"/>
          <p:cNvSpPr>
            <a:spLocks noChangeArrowheads="1"/>
          </p:cNvSpPr>
          <p:nvPr/>
        </p:nvSpPr>
        <p:spPr bwMode="auto">
          <a:xfrm rot="2700000">
            <a:off x="8158957" y="1166019"/>
            <a:ext cx="550862" cy="482600"/>
          </a:xfrm>
          <a:prstGeom prst="rightArrow">
            <a:avLst>
              <a:gd name="adj1" fmla="val 38157"/>
              <a:gd name="adj2" fmla="val 38608"/>
            </a:avLst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7186" name="Text Box 23"/>
          <p:cNvSpPr txBox="1">
            <a:spLocks noChangeArrowheads="1"/>
          </p:cNvSpPr>
          <p:nvPr/>
        </p:nvSpPr>
        <p:spPr bwMode="auto">
          <a:xfrm>
            <a:off x="704850" y="1490663"/>
            <a:ext cx="6335713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800100" indent="-34290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257300" indent="-3429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714500" indent="-3429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171700" indent="-3429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ja-JP" sz="1400"/>
              <a:t>Component</a:t>
            </a:r>
            <a:r>
              <a:rPr lang="ja-JP" altLang="en-US" sz="1400"/>
              <a:t>を右クリック → </a:t>
            </a:r>
            <a:r>
              <a:rPr lang="en-US" altLang="ja-JP" sz="1400"/>
              <a:t>Add Sample </a:t>
            </a:r>
            <a:r>
              <a:rPr lang="ja-JP" altLang="en-US" sz="1400"/>
              <a:t>→ </a:t>
            </a:r>
            <a:r>
              <a:rPr lang="en-US" altLang="ja-JP" sz="1400"/>
              <a:t>File</a:t>
            </a:r>
            <a:r>
              <a:rPr lang="ja-JP" altLang="en-US" sz="1400"/>
              <a:t>をクリックし、上記の画像ファイルを選択する。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ja-JP" sz="1400"/>
              <a:t>1</a:t>
            </a:r>
            <a:r>
              <a:rPr lang="ja-JP" altLang="en-US" sz="1400"/>
              <a:t>ピクセルあたりの長さを入力する。例えば</a:t>
            </a:r>
            <a:r>
              <a:rPr lang="en-US" altLang="ja-JP" sz="1400"/>
              <a:t>1 [Å]</a:t>
            </a:r>
            <a:r>
              <a:rPr lang="ja-JP" altLang="en-US" sz="1400"/>
              <a:t>とする。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ja-JP" altLang="en-US" sz="1400"/>
              <a:t>高さ方向のサイズを入力する。例えば</a:t>
            </a:r>
            <a:r>
              <a:rPr lang="en-US" altLang="ja-JP" sz="1400"/>
              <a:t>30 [Å]</a:t>
            </a:r>
            <a:r>
              <a:rPr lang="ja-JP" altLang="en-US" sz="1400"/>
              <a:t>とすると、画像ファイルの各ピクセルの明度が</a:t>
            </a:r>
            <a:r>
              <a:rPr lang="en-US" altLang="ja-JP" sz="1400"/>
              <a:t>0</a:t>
            </a:r>
            <a:r>
              <a:rPr lang="ja-JP" altLang="en-US" sz="1400"/>
              <a:t>～</a:t>
            </a:r>
            <a:r>
              <a:rPr lang="en-US" altLang="ja-JP" sz="1400"/>
              <a:t>30 [Å]</a:t>
            </a:r>
            <a:r>
              <a:rPr lang="ja-JP" altLang="en-US" sz="1400"/>
              <a:t>の高さデータに変換される。</a:t>
            </a:r>
          </a:p>
        </p:txBody>
      </p:sp>
      <p:pic>
        <p:nvPicPr>
          <p:cNvPr id="7187" name="Picture 19" descr="preparedSam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692150"/>
            <a:ext cx="101441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306</Words>
  <Application>Microsoft Office PowerPoint</Application>
  <PresentationFormat>A4 210 x 297 mm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Calibri</vt:lpstr>
      <vt:lpstr>ＭＳ Ｐゴシック</vt:lpstr>
      <vt:lpstr>Arial</vt:lpstr>
      <vt:lpstr>ＭＳ Ｐ明朝</vt:lpstr>
      <vt:lpstr>標準デザイン</vt:lpstr>
      <vt:lpstr>デザインの設定</vt:lpstr>
      <vt:lpstr>1_標準デザイン</vt:lpstr>
      <vt:lpstr>【GeoAFM】オリジナルの探針形状データの作成／使用 2/2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1015</cp:revision>
  <dcterms:created xsi:type="dcterms:W3CDTF">2014-03-31T02:49:52Z</dcterms:created>
  <dcterms:modified xsi:type="dcterms:W3CDTF">2016-08-30T08:25:35Z</dcterms:modified>
</cp:coreProperties>
</file>