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Default Extension="emf" ContentType="image/x-emf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6"/>
  </p:notesMasterIdLst>
  <p:handoutMasterIdLst>
    <p:handoutMasterId r:id="rId7"/>
  </p:handoutMasterIdLst>
  <p:sldIdLst>
    <p:sldId id="912" r:id="rId4"/>
    <p:sldId id="1188" r:id="rId5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08" autoAdjust="0"/>
    <p:restoredTop sz="86401" autoAdjust="0"/>
  </p:normalViewPr>
  <p:slideViewPr>
    <p:cSldViewPr>
      <p:cViewPr varScale="1">
        <p:scale>
          <a:sx n="82" d="100"/>
          <a:sy n="82" d="100"/>
        </p:scale>
        <p:origin x="-1194" y="-9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55692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2.xml"/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CGRISM_ForceCurve_Inorganic_003</a:t>
            </a:r>
            <a:endParaRPr lang="ja-JP" alt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19084358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ja-JP" altLang="en-US" smtClean="0"/>
          </a:p>
        </p:txBody>
      </p:sp>
    </p:spTree>
    <p:extLst>
      <p:ext uri="{BB962C8B-B14F-4D97-AF65-F5344CB8AC3E}">
        <p14:creationId xmlns:p14="http://schemas.microsoft.com/office/powerpoint/2010/main" xmlns="" val="12444258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&lt;#&gt;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xmlns="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6978" name="Group 2"/>
          <p:cNvGrpSpPr>
            <a:grpSpLocks/>
          </p:cNvGrpSpPr>
          <p:nvPr/>
        </p:nvGrpSpPr>
        <p:grpSpPr bwMode="auto">
          <a:xfrm>
            <a:off x="806268" y="1414177"/>
            <a:ext cx="3313112" cy="2574925"/>
            <a:chOff x="126" y="2578"/>
            <a:chExt cx="2087" cy="1622"/>
          </a:xfrm>
        </p:grpSpPr>
        <p:pic>
          <p:nvPicPr>
            <p:cNvPr id="126991" name="Picture 3" descr="setup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" y="2578"/>
              <a:ext cx="2087" cy="16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6992" name="Text Box 4"/>
            <p:cNvSpPr txBox="1">
              <a:spLocks noChangeArrowheads="1"/>
            </p:cNvSpPr>
            <p:nvPr/>
          </p:nvSpPr>
          <p:spPr bwMode="auto">
            <a:xfrm>
              <a:off x="172" y="2614"/>
              <a:ext cx="989" cy="145"/>
            </a:xfrm>
            <a:prstGeom prst="rect">
              <a:avLst/>
            </a:prstGeom>
            <a:noFill/>
            <a:ln w="12700">
              <a:solidFill>
                <a:srgbClr val="FFFF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lIns="74295" tIns="8890" rIns="74295" bIns="8890">
              <a:spAutoFit/>
            </a:bodyPr>
            <a:lstStyle/>
            <a:p>
              <a:pPr algn="just"/>
              <a:r>
                <a:rPr lang="en-US" altLang="ja-JP" sz="1300">
                  <a:solidFill>
                    <a:srgbClr val="C0C0C0"/>
                  </a:solidFill>
                  <a:latin typeface="Arial" panose="020B0604020202020204" pitchFamily="34" charset="0"/>
                  <a:ea typeface="ＭＳ 明朝" panose="02020609040205080304" pitchFamily="17" charset="-128"/>
                </a:rPr>
                <a:t>Tip: Bent graphene</a:t>
              </a:r>
              <a:endParaRPr lang="ja-JP" altLang="en-US" sz="200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26993" name="Text Box 5"/>
            <p:cNvSpPr txBox="1">
              <a:spLocks noChangeArrowheads="1"/>
            </p:cNvSpPr>
            <p:nvPr/>
          </p:nvSpPr>
          <p:spPr bwMode="auto">
            <a:xfrm>
              <a:off x="171" y="4020"/>
              <a:ext cx="1343" cy="154"/>
            </a:xfrm>
            <a:prstGeom prst="rect">
              <a:avLst/>
            </a:prstGeom>
            <a:noFill/>
            <a:ln w="12700">
              <a:solidFill>
                <a:srgbClr val="FFFF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lIns="74295" tIns="8890" rIns="74295" bIns="8890">
              <a:spAutoFit/>
            </a:bodyPr>
            <a:lstStyle/>
            <a:p>
              <a:r>
                <a:rPr lang="nb-NO" altLang="ja-JP" sz="1400">
                  <a:solidFill>
                    <a:srgbClr val="C0C0C0"/>
                  </a:solidFill>
                  <a:latin typeface="Arial" panose="020B0604020202020204" pitchFamily="34" charset="0"/>
                  <a:ea typeface="ＭＳ 明朝" panose="02020609040205080304" pitchFamily="17" charset="-128"/>
                </a:rPr>
                <a:t>Sample: Graphene sheet</a:t>
              </a:r>
            </a:p>
          </p:txBody>
        </p:sp>
        <p:sp>
          <p:nvSpPr>
            <p:cNvPr id="126994" name="Line 6"/>
            <p:cNvSpPr>
              <a:spLocks noChangeShapeType="1"/>
            </p:cNvSpPr>
            <p:nvPr/>
          </p:nvSpPr>
          <p:spPr bwMode="auto">
            <a:xfrm>
              <a:off x="1260" y="2976"/>
              <a:ext cx="0" cy="454"/>
            </a:xfrm>
            <a:prstGeom prst="line">
              <a:avLst/>
            </a:prstGeom>
            <a:noFill/>
            <a:ln w="57150">
              <a:solidFill>
                <a:srgbClr val="66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ja-JP" altLang="en-US"/>
            </a:p>
          </p:txBody>
        </p:sp>
      </p:grpSp>
      <p:sp>
        <p:nvSpPr>
          <p:cNvPr id="126979" name="Rectangle 20"/>
          <p:cNvSpPr>
            <a:spLocks noChangeArrowheads="1"/>
          </p:cNvSpPr>
          <p:nvPr/>
        </p:nvSpPr>
        <p:spPr bwMode="auto">
          <a:xfrm>
            <a:off x="6105525" y="604838"/>
            <a:ext cx="2403475" cy="376237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800">
                <a:solidFill>
                  <a:srgbClr val="0000FF"/>
                </a:solidFill>
              </a:rPr>
              <a:t>Simulated force curve</a:t>
            </a:r>
          </a:p>
        </p:txBody>
      </p:sp>
      <p:sp>
        <p:nvSpPr>
          <p:cNvPr id="126980" name="Text Box 12"/>
          <p:cNvSpPr txBox="1">
            <a:spLocks noChangeArrowheads="1"/>
          </p:cNvSpPr>
          <p:nvPr/>
        </p:nvSpPr>
        <p:spPr bwMode="auto">
          <a:xfrm>
            <a:off x="5144905" y="4001802"/>
            <a:ext cx="42386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/>
              <a:t>水中の場合、水和構造による振動的振舞いが現れる。</a:t>
            </a:r>
          </a:p>
        </p:txBody>
      </p:sp>
      <p:pic>
        <p:nvPicPr>
          <p:cNvPr id="126981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29080" y="1196690"/>
            <a:ext cx="3529013" cy="274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6982" name="Rectangle 10"/>
          <p:cNvSpPr>
            <a:spLocks noChangeArrowheads="1"/>
          </p:cNvSpPr>
          <p:nvPr/>
        </p:nvSpPr>
        <p:spPr bwMode="auto">
          <a:xfrm>
            <a:off x="245880" y="4004977"/>
            <a:ext cx="44180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Bent graphene approaches a graphene sheet in water</a:t>
            </a:r>
          </a:p>
        </p:txBody>
      </p:sp>
      <p:sp>
        <p:nvSpPr>
          <p:cNvPr id="126986" name="Rectangle 18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ja-JP" dirty="0" smtClean="0"/>
              <a:t>【</a:t>
            </a:r>
            <a:r>
              <a:rPr lang="en-US" altLang="ja-JP" dirty="0" err="1" smtClean="0"/>
              <a:t>CG-RISM】水中の</a:t>
            </a:r>
            <a:r>
              <a:rPr lang="ja-JP" altLang="en-US" dirty="0" smtClean="0"/>
              <a:t>フォースカーブシミュレーション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18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ja-JP" altLang="en-US" dirty="0" smtClean="0"/>
              <a:t>（参考）</a:t>
            </a:r>
            <a:r>
              <a:rPr lang="en-US" altLang="ja-JP" dirty="0" smtClean="0"/>
              <a:t>MICA</a:t>
            </a:r>
            <a:r>
              <a:rPr lang="ja-JP" altLang="en-US" dirty="0" smtClean="0"/>
              <a:t>のフォースカーブ</a:t>
            </a:r>
          </a:p>
        </p:txBody>
      </p:sp>
      <p:pic>
        <p:nvPicPr>
          <p:cNvPr id="129027" name="図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8588" y="995363"/>
            <a:ext cx="9648825" cy="333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9028" name="テキスト ボックス 2"/>
          <p:cNvSpPr txBox="1">
            <a:spLocks noChangeArrowheads="1"/>
          </p:cNvSpPr>
          <p:nvPr/>
        </p:nvSpPr>
        <p:spPr bwMode="auto">
          <a:xfrm>
            <a:off x="0" y="6092825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endParaRPr lang="ja-JP" altLang="en-US"/>
          </a:p>
        </p:txBody>
      </p:sp>
      <p:sp>
        <p:nvSpPr>
          <p:cNvPr id="129029" name="正方形/長方形 3"/>
          <p:cNvSpPr>
            <a:spLocks noChangeArrowheads="1"/>
          </p:cNvSpPr>
          <p:nvPr/>
        </p:nvSpPr>
        <p:spPr bwMode="auto">
          <a:xfrm>
            <a:off x="184150" y="4452938"/>
            <a:ext cx="9537700" cy="147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ja-JP">
                <a:solidFill>
                  <a:srgbClr val="000000"/>
                </a:solidFill>
                <a:latin typeface="AdvP41153C"/>
              </a:rPr>
              <a:t>Fig. 36. Typical force-vs.-distance curve measured on a planar mica surface in buffer after exposure to 1,2-dioleoyl-</a:t>
            </a:r>
            <a:r>
              <a:rPr lang="en-US" altLang="ja-JP">
                <a:solidFill>
                  <a:srgbClr val="000000"/>
                </a:solidFill>
                <a:latin typeface="AdvP4B2E3F"/>
              </a:rPr>
              <a:t>sn</a:t>
            </a:r>
            <a:r>
              <a:rPr lang="en-US" altLang="ja-JP">
                <a:solidFill>
                  <a:srgbClr val="000000"/>
                </a:solidFill>
                <a:latin typeface="AdvP41153C"/>
              </a:rPr>
              <a:t>-glycero-3-phosphocholine (DOPC), 1,2-dioleoyl-</a:t>
            </a:r>
            <a:r>
              <a:rPr lang="en-US" altLang="ja-JP">
                <a:solidFill>
                  <a:srgbClr val="000000"/>
                </a:solidFill>
                <a:latin typeface="AdvP4B2E3F"/>
              </a:rPr>
              <a:t>sn</a:t>
            </a:r>
            <a:r>
              <a:rPr lang="en-US" altLang="ja-JP">
                <a:solidFill>
                  <a:srgbClr val="000000"/>
                </a:solidFill>
                <a:latin typeface="AdvP41153C"/>
              </a:rPr>
              <a:t>-glycero-3-phospho-L-serine (DOPS), and 1,2-dioleoyl-3-trimethylammonium-propanechloride (DOTAP) vesicles. The AFM tips were first coated with chromium and gold and then with a monolayer of mercapto undecanol (HS(CH</a:t>
            </a:r>
            <a:r>
              <a:rPr lang="en-US" altLang="ja-JP" sz="800">
                <a:solidFill>
                  <a:srgbClr val="000000"/>
                </a:solidFill>
                <a:latin typeface="AdvP41153C"/>
              </a:rPr>
              <a:t>2</a:t>
            </a:r>
            <a:r>
              <a:rPr lang="en-US" altLang="ja-JP">
                <a:solidFill>
                  <a:srgbClr val="000000"/>
                </a:solidFill>
                <a:latin typeface="AdvP41153C"/>
              </a:rPr>
              <a:t>)</a:t>
            </a:r>
            <a:r>
              <a:rPr lang="en-US" altLang="ja-JP" sz="800">
                <a:solidFill>
                  <a:srgbClr val="000000"/>
                </a:solidFill>
                <a:latin typeface="AdvP41153C"/>
              </a:rPr>
              <a:t>11</a:t>
            </a:r>
            <a:r>
              <a:rPr lang="en-US" altLang="ja-JP">
                <a:solidFill>
                  <a:srgbClr val="000000"/>
                </a:solidFill>
                <a:latin typeface="AdvP41153C"/>
              </a:rPr>
              <a:t>OH). For details see Ref. </a:t>
            </a:r>
            <a:r>
              <a:rPr lang="en-US" altLang="ja-JP">
                <a:solidFill>
                  <a:srgbClr val="000066"/>
                </a:solidFill>
                <a:latin typeface="AdvP41153C"/>
              </a:rPr>
              <a:t>[738]</a:t>
            </a:r>
            <a:r>
              <a:rPr lang="en-US" altLang="ja-JP">
                <a:solidFill>
                  <a:srgbClr val="000000"/>
                </a:solidFill>
                <a:latin typeface="AdvP41153C"/>
              </a:rPr>
              <a:t>.</a:t>
            </a:r>
            <a:endParaRPr lang="ja-JP" altLang="en-US"/>
          </a:p>
        </p:txBody>
      </p:sp>
      <p:sp>
        <p:nvSpPr>
          <p:cNvPr id="129030" name="正方形/長方形 21"/>
          <p:cNvSpPr>
            <a:spLocks noChangeArrowheads="1"/>
          </p:cNvSpPr>
          <p:nvPr/>
        </p:nvSpPr>
        <p:spPr bwMode="auto">
          <a:xfrm>
            <a:off x="200025" y="6092825"/>
            <a:ext cx="9536113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fr-FR" altLang="ja-JP" sz="1600">
                <a:solidFill>
                  <a:schemeClr val="tx1"/>
                </a:solidFill>
              </a:rPr>
              <a:t>Hans-Ju¨rgen Butt et. al, Surface Science Reports 59 (2005) 1–152.</a:t>
            </a:r>
          </a:p>
          <a:p>
            <a:r>
              <a:rPr lang="en-US" altLang="ja-JP" sz="1600">
                <a:solidFill>
                  <a:schemeClr val="tx1"/>
                </a:solidFill>
              </a:rPr>
              <a:t>Force measurements with the atomic force microscope: Technique, interpretation and applications</a:t>
            </a:r>
            <a:endParaRPr lang="ja-JP" altLang="en-US" sz="160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14568</TotalTime>
  <Words>136</Words>
  <Application>Microsoft Office PowerPoint</Application>
  <PresentationFormat>A4 210 x 297 mm</PresentationFormat>
  <Paragraphs>11</Paragraphs>
  <Slides>2</Slides>
  <Notes>2</Notes>
  <HiddenSlides>0</HiddenSlides>
  <MMClips>0</MMClips>
  <ScaleCrop>false</ScaleCrop>
  <HeadingPairs>
    <vt:vector size="4" baseType="variant">
      <vt:variant>
        <vt:lpstr>テーマ</vt:lpstr>
      </vt:variant>
      <vt:variant>
        <vt:i4>3</vt:i4>
      </vt:variant>
      <vt:variant>
        <vt:lpstr>スライド タイトル</vt:lpstr>
      </vt:variant>
      <vt:variant>
        <vt:i4>2</vt:i4>
      </vt:variant>
    </vt:vector>
  </HeadingPairs>
  <TitlesOfParts>
    <vt:vector size="5" baseType="lpstr">
      <vt:lpstr>標準デザイン</vt:lpstr>
      <vt:lpstr>デザインの設定</vt:lpstr>
      <vt:lpstr>1_標準デザイン</vt:lpstr>
      <vt:lpstr>【CG-RISM】水中のフォースカーブシミュレーション</vt:lpstr>
      <vt:lpstr>（参考）MICAのフォースカーブ</vt:lpstr>
    </vt:vector>
  </TitlesOfParts>
  <Company>AAS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Hiroo Azuma</cp:lastModifiedBy>
  <cp:revision>1031</cp:revision>
  <dcterms:created xsi:type="dcterms:W3CDTF">2014-03-31T02:49:52Z</dcterms:created>
  <dcterms:modified xsi:type="dcterms:W3CDTF">2016-09-02T06:25:08Z</dcterms:modified>
</cp:coreProperties>
</file>