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1099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0000"/>
    <a:srgbClr val="FF6699"/>
    <a:srgbClr val="008000"/>
    <a:srgbClr val="66CCFF"/>
    <a:srgbClr val="663300"/>
    <a:srgbClr val="33CC33"/>
    <a:srgbClr val="CCFFFF"/>
    <a:srgbClr val="EAF4D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72" autoAdjust="0"/>
    <p:restoredTop sz="86471" autoAdjust="0"/>
  </p:normalViewPr>
  <p:slideViewPr>
    <p:cSldViewPr>
      <p:cViewPr varScale="1">
        <p:scale>
          <a:sx n="82" d="100"/>
          <a:sy n="82" d="100"/>
        </p:scale>
        <p:origin x="-1242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4306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2275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MD_FreqShift_Organic_003</a:t>
            </a:r>
            <a:r>
              <a:rPr lang="en-US" altLang="ja-JP" dirty="0" smtClean="0"/>
              <a:t> </a:t>
            </a:r>
          </a:p>
          <a:p>
            <a:r>
              <a:rPr lang="en-US" altLang="ja-JP" dirty="0" smtClean="0"/>
              <a:t>2JP5</a:t>
            </a:r>
            <a:endParaRPr lang="en-US" altLang="ja-JP" dirty="0" smtClean="0"/>
          </a:p>
          <a:p>
            <a:r>
              <a:rPr lang="en-US" altLang="ja-JP" dirty="0" smtClean="0"/>
              <a:t>ATWLPPR an anti-angiogenic peptide</a:t>
            </a:r>
          </a:p>
          <a:p>
            <a:endParaRPr lang="ja-JP" altLang="en-US" dirty="0" smtClean="0"/>
          </a:p>
        </p:txBody>
      </p:sp>
      <p:sp>
        <p:nvSpPr>
          <p:cNvPr id="182276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DF9EEC73-1410-4B2D-89BC-A4EC93957094}" type="slidenum">
              <a:rPr lang="en-US" altLang="ja-JP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1</a:t>
            </a:fld>
            <a:endParaRPr lang="en-US" altLang="ja-JP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14831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  <p:extLst>
      <p:ext uri="{BB962C8B-B14F-4D97-AF65-F5344CB8AC3E}">
        <p14:creationId xmlns=""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タイトル 3"/>
          <p:cNvSpPr>
            <a:spLocks noGrp="1"/>
          </p:cNvSpPr>
          <p:nvPr>
            <p:ph type="title"/>
          </p:nvPr>
        </p:nvSpPr>
        <p:spPr>
          <a:xfrm>
            <a:off x="273050" y="0"/>
            <a:ext cx="9632950" cy="549275"/>
          </a:xfrm>
        </p:spPr>
        <p:txBody>
          <a:bodyPr/>
          <a:lstStyle/>
          <a:p>
            <a:r>
              <a:rPr lang="ja-JP" altLang="ja-JP" dirty="0" smtClean="0"/>
              <a:t>【</a:t>
            </a:r>
            <a:r>
              <a:rPr lang="en-US" altLang="ja-JP" dirty="0" smtClean="0"/>
              <a:t>MD</a:t>
            </a:r>
            <a:r>
              <a:rPr lang="ja-JP" altLang="ja-JP" dirty="0" smtClean="0"/>
              <a:t>】抗血管新生ペプチドの</a:t>
            </a:r>
            <a:r>
              <a:rPr lang="en-US" altLang="ja-JP" dirty="0" smtClean="0"/>
              <a:t>AFM</a:t>
            </a:r>
            <a:r>
              <a:rPr lang="ja-JP" altLang="ja-JP" dirty="0" smtClean="0"/>
              <a:t>像シミュレーション</a:t>
            </a:r>
            <a:endParaRPr lang="ja-JP" altLang="en-US" dirty="0" smtClean="0"/>
          </a:p>
        </p:txBody>
      </p:sp>
      <p:sp>
        <p:nvSpPr>
          <p:cNvPr id="21" name="テキスト ボックス 14"/>
          <p:cNvSpPr txBox="1">
            <a:spLocks noChangeArrowheads="1"/>
          </p:cNvSpPr>
          <p:nvPr/>
        </p:nvSpPr>
        <p:spPr bwMode="auto">
          <a:xfrm>
            <a:off x="4972050" y="1276350"/>
            <a:ext cx="3309938" cy="1077913"/>
          </a:xfrm>
          <a:prstGeom prst="rect">
            <a:avLst/>
          </a:prstGeom>
          <a:solidFill>
            <a:srgbClr val="FFFFCC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defRPr/>
            </a:pPr>
            <a:r>
              <a:rPr lang="ja-JP" altLang="en-US" sz="1600" dirty="0">
                <a:solidFill>
                  <a:schemeClr val="tx1"/>
                </a:solidFill>
                <a:latin typeface="+mn-lt"/>
              </a:rPr>
              <a:t>探</a:t>
            </a:r>
            <a:r>
              <a:rPr lang="ja-JP" altLang="en-US" sz="1600" dirty="0" smtClean="0">
                <a:solidFill>
                  <a:schemeClr val="tx1"/>
                </a:solidFill>
                <a:latin typeface="+mn-lt"/>
              </a:rPr>
              <a:t>針：</a:t>
            </a:r>
            <a:r>
              <a:rPr lang="en-US" altLang="ja-JP" sz="1600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ja-JP" altLang="en-US" sz="1600" dirty="0" smtClean="0">
                <a:solidFill>
                  <a:srgbClr val="000000"/>
                </a:solidFill>
                <a:latin typeface="+mn-lt"/>
              </a:rPr>
              <a:t>ダイヤモンド探針</a:t>
            </a:r>
            <a:endParaRPr lang="en-US" altLang="ja-JP" sz="1600" baseline="-25000" dirty="0">
              <a:solidFill>
                <a:schemeClr val="tx1"/>
              </a:solidFill>
              <a:latin typeface="+mn-lt"/>
            </a:endParaRPr>
          </a:p>
          <a:p>
            <a:pPr eaLnBrk="1" hangingPunct="1">
              <a:defRPr/>
            </a:pPr>
            <a:r>
              <a:rPr lang="ja-JP" altLang="en-US" sz="1600" dirty="0" smtClean="0">
                <a:solidFill>
                  <a:schemeClr val="tx1"/>
                </a:solidFill>
                <a:latin typeface="+mn-lt"/>
              </a:rPr>
              <a:t>試料：</a:t>
            </a:r>
            <a:r>
              <a:rPr lang="en-US" altLang="ja-JP" sz="1600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ja-JP" altLang="en-US" sz="1600" dirty="0" smtClean="0">
                <a:solidFill>
                  <a:schemeClr val="tx1"/>
                </a:solidFill>
                <a:latin typeface="+mn-lt"/>
              </a:rPr>
              <a:t>ペプチド</a:t>
            </a:r>
            <a:r>
              <a:rPr lang="en-US" altLang="ja-JP" sz="1600" dirty="0" smtClean="0">
                <a:solidFill>
                  <a:schemeClr val="tx1"/>
                </a:solidFill>
                <a:latin typeface="+mn-lt"/>
              </a:rPr>
              <a:t>ATWLPPR</a:t>
            </a:r>
          </a:p>
          <a:p>
            <a:pPr eaLnBrk="1" hangingPunct="1">
              <a:defRPr/>
            </a:pPr>
            <a:r>
              <a:rPr lang="en-US" altLang="ja-JP" sz="1600" dirty="0" smtClean="0">
                <a:solidFill>
                  <a:schemeClr val="tx1"/>
                </a:solidFill>
                <a:latin typeface="+mn-lt"/>
              </a:rPr>
              <a:t>(PDB: 2jp5)</a:t>
            </a:r>
          </a:p>
          <a:p>
            <a:pPr eaLnBrk="1" hangingPunct="1">
              <a:defRPr/>
            </a:pPr>
            <a:r>
              <a:rPr lang="ja-JP" altLang="en-US" sz="1600" dirty="0" smtClean="0">
                <a:solidFill>
                  <a:srgbClr val="000000"/>
                </a:solidFill>
                <a:latin typeface="+mn-lt"/>
              </a:rPr>
              <a:t>スキャンエリア： </a:t>
            </a:r>
            <a:r>
              <a:rPr lang="en-US" altLang="ja-JP" sz="1600" dirty="0" smtClean="0">
                <a:solidFill>
                  <a:srgbClr val="000000"/>
                </a:solidFill>
                <a:latin typeface="+mn-lt"/>
              </a:rPr>
              <a:t>32</a:t>
            </a:r>
            <a:r>
              <a:rPr lang="en-US" altLang="ja-JP" sz="1600" dirty="0" smtClean="0">
                <a:solidFill>
                  <a:srgbClr val="000000"/>
                </a:solidFill>
              </a:rPr>
              <a:t> Å </a:t>
            </a:r>
            <a:r>
              <a:rPr lang="en-US" altLang="ja-JP" sz="1600" dirty="0" smtClean="0">
                <a:solidFill>
                  <a:srgbClr val="000000"/>
                </a:solidFill>
                <a:latin typeface="+mn-lt"/>
              </a:rPr>
              <a:t>x 16 </a:t>
            </a:r>
            <a:r>
              <a:rPr lang="en-US" altLang="ja-JP" sz="1600" dirty="0" smtClean="0">
                <a:solidFill>
                  <a:srgbClr val="000000"/>
                </a:solidFill>
              </a:rPr>
              <a:t>Å </a:t>
            </a:r>
            <a:r>
              <a:rPr lang="en-US" altLang="ja-JP" sz="1600" dirty="0" smtClean="0">
                <a:solidFill>
                  <a:srgbClr val="000000"/>
                </a:solidFill>
                <a:latin typeface="Arial"/>
              </a:rPr>
              <a:t>x 5 </a:t>
            </a:r>
            <a:r>
              <a:rPr lang="en-US" altLang="ja-JP" sz="1600" dirty="0" smtClean="0">
                <a:solidFill>
                  <a:srgbClr val="000000"/>
                </a:solidFill>
              </a:rPr>
              <a:t>Å</a:t>
            </a:r>
            <a:endParaRPr lang="en-US" altLang="ja-JP" sz="16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252" name="角丸四角形 28"/>
          <p:cNvSpPr>
            <a:spLocks noChangeArrowheads="1"/>
          </p:cNvSpPr>
          <p:nvPr/>
        </p:nvSpPr>
        <p:spPr bwMode="auto">
          <a:xfrm>
            <a:off x="920750" y="857250"/>
            <a:ext cx="8064500" cy="2787650"/>
          </a:xfrm>
          <a:prstGeom prst="roundRect">
            <a:avLst>
              <a:gd name="adj" fmla="val 9222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 sz="24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1873250" y="654050"/>
            <a:ext cx="1958975" cy="369888"/>
          </a:xfrm>
          <a:prstGeom prst="rect">
            <a:avLst/>
          </a:prstGeom>
          <a:solidFill>
            <a:srgbClr val="EAF4D6"/>
          </a:solidFill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ja-JP" altLang="en-US" dirty="0">
                <a:solidFill>
                  <a:schemeClr val="tx1"/>
                </a:solidFill>
                <a:latin typeface="+mn-lt"/>
              </a:rPr>
              <a:t>シミュレートモデル</a:t>
            </a:r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4754563" y="2498725"/>
            <a:ext cx="3654425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ja-JP" altLang="en-US" dirty="0">
                <a:solidFill>
                  <a:schemeClr val="tx1"/>
                </a:solidFill>
                <a:latin typeface="+mn-lt"/>
              </a:rPr>
              <a:t>分子の変形を考慮に入れた、</a:t>
            </a:r>
            <a:endParaRPr lang="en-US" altLang="ja-JP" dirty="0">
              <a:solidFill>
                <a:schemeClr val="tx1"/>
              </a:solidFill>
              <a:latin typeface="+mn-lt"/>
            </a:endParaRPr>
          </a:p>
          <a:p>
            <a:pPr eaLnBrk="1" hangingPunct="1">
              <a:defRPr/>
            </a:pPr>
            <a:r>
              <a:rPr lang="ja-JP" altLang="en-US" dirty="0">
                <a:solidFill>
                  <a:schemeClr val="tx1"/>
                </a:solidFill>
                <a:latin typeface="+mn-lt"/>
              </a:rPr>
              <a:t>周波数シフト</a:t>
            </a:r>
            <a:r>
              <a:rPr lang="en-US" altLang="ja-JP" dirty="0">
                <a:solidFill>
                  <a:schemeClr val="tx1"/>
                </a:solidFill>
                <a:latin typeface="+mn-lt"/>
              </a:rPr>
              <a:t>AFM</a:t>
            </a:r>
            <a:r>
              <a:rPr lang="ja-JP" altLang="en-US" dirty="0">
                <a:solidFill>
                  <a:schemeClr val="tx1"/>
                </a:solidFill>
                <a:latin typeface="+mn-lt"/>
              </a:rPr>
              <a:t>像シミュレーション</a:t>
            </a:r>
          </a:p>
        </p:txBody>
      </p:sp>
      <p:pic>
        <p:nvPicPr>
          <p:cNvPr id="181255" name="図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9853"/>
          <a:stretch>
            <a:fillRect/>
          </a:stretch>
        </p:blipFill>
        <p:spPr bwMode="auto">
          <a:xfrm>
            <a:off x="2057400" y="3789363"/>
            <a:ext cx="5394325" cy="222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1256" name="図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863" y="1270000"/>
            <a:ext cx="2832100" cy="2189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テキスト ボックス 24"/>
          <p:cNvSpPr txBox="1"/>
          <p:nvPr/>
        </p:nvSpPr>
        <p:spPr>
          <a:xfrm>
            <a:off x="4754563" y="3165475"/>
            <a:ext cx="3616325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ja-JP" sz="1600" dirty="0">
                <a:solidFill>
                  <a:schemeClr val="tx1"/>
                </a:solidFill>
                <a:latin typeface="+mn-lt"/>
              </a:rPr>
              <a:t>N</a:t>
            </a:r>
            <a:r>
              <a:rPr lang="ja-JP" altLang="en-US" sz="1600" dirty="0">
                <a:solidFill>
                  <a:schemeClr val="tx1"/>
                </a:solidFill>
                <a:latin typeface="+mn-lt"/>
              </a:rPr>
              <a:t>端側の</a:t>
            </a:r>
            <a:r>
              <a:rPr lang="en-US" altLang="ja-JP" sz="1600" dirty="0">
                <a:solidFill>
                  <a:schemeClr val="tx1"/>
                </a:solidFill>
                <a:latin typeface="+mn-lt"/>
              </a:rPr>
              <a:t>A, T</a:t>
            </a:r>
            <a:r>
              <a:rPr lang="ja-JP" altLang="en-US" sz="1600" dirty="0">
                <a:solidFill>
                  <a:schemeClr val="tx1"/>
                </a:solidFill>
                <a:latin typeface="+mn-lt"/>
              </a:rPr>
              <a:t>残基を固定。他は変形可。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15320</TotalTime>
  <Words>71</Words>
  <Application>Microsoft Office PowerPoint</Application>
  <PresentationFormat>A4 210 x 297 mm</PresentationFormat>
  <Paragraphs>13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標準デザイン</vt:lpstr>
      <vt:lpstr>デザインの設定</vt:lpstr>
      <vt:lpstr>1_標準デザイン</vt:lpstr>
      <vt:lpstr>【MD】抗血管新生ペプチドのAFM像シミュレーション</vt:lpstr>
    </vt:vector>
  </TitlesOfParts>
  <Company>AAS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Hiroo Azuma</cp:lastModifiedBy>
  <cp:revision>1051</cp:revision>
  <dcterms:created xsi:type="dcterms:W3CDTF">2014-03-31T02:49:52Z</dcterms:created>
  <dcterms:modified xsi:type="dcterms:W3CDTF">2016-10-07T05:25:42Z</dcterms:modified>
</cp:coreProperties>
</file>