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49" d="100"/>
          <a:sy n="49" d="100"/>
        </p:scale>
        <p:origin x="654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-438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DF1D201-1EB1-4C85-8F2F-7EA81FFD3836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7E9D5FF-BF72-4C79-B0EB-50693D633B0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8272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7D12B3-92A2-4B5A-AEB4-F526469DBD0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71417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GeoAFM_CalcImage_Polymer_011a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GeoAFM_CalcImage_Polymer_011b</a:t>
            </a:r>
            <a:r>
              <a:rPr lang="en-US" altLang="ja-JP" dirty="0" smtClean="0"/>
              <a:t> </a:t>
            </a:r>
          </a:p>
          <a:p>
            <a:r>
              <a:rPr lang="en-US" altLang="ja-JP" dirty="0" smtClean="0"/>
              <a:t>PDB: 4dw0. SPM</a:t>
            </a:r>
            <a:r>
              <a:rPr lang="ja-JP" altLang="en-US" dirty="0" smtClean="0"/>
              <a:t>シミュレータに読み込み、回転</a:t>
            </a:r>
            <a:r>
              <a:rPr lang="en-US" altLang="ja-JP" dirty="0" smtClean="0"/>
              <a:t>(a, b, g) = (0, 0, 60)</a:t>
            </a:r>
            <a:r>
              <a:rPr lang="ja-JP" altLang="en-US" dirty="0" smtClean="0"/>
              <a:t>度。</a:t>
            </a:r>
          </a:p>
          <a:p>
            <a:r>
              <a:rPr lang="en-US" altLang="ja-JP" dirty="0" smtClean="0"/>
              <a:t>PDB: 4dw1. SPM</a:t>
            </a:r>
            <a:r>
              <a:rPr lang="ja-JP" altLang="en-US" dirty="0" smtClean="0"/>
              <a:t>シミュレータに読み込み、回転</a:t>
            </a:r>
            <a:r>
              <a:rPr lang="en-US" altLang="ja-JP" dirty="0" smtClean="0"/>
              <a:t>(a, b, g) = (180, 0, 15)</a:t>
            </a:r>
            <a:r>
              <a:rPr lang="ja-JP" altLang="en-US" dirty="0" smtClean="0"/>
              <a:t>度。</a:t>
            </a:r>
          </a:p>
          <a:p>
            <a:endParaRPr lang="ja-JP" altLang="en-US" dirty="0" smtClean="0"/>
          </a:p>
          <a:p>
            <a:r>
              <a:rPr lang="ja-JP" altLang="en-US" dirty="0" smtClean="0"/>
              <a:t>探針：</a:t>
            </a:r>
            <a:r>
              <a:rPr lang="en-US" altLang="ja-JP" dirty="0" smtClean="0"/>
              <a:t>Cone, 1Å, 30°</a:t>
            </a:r>
          </a:p>
          <a:p>
            <a:r>
              <a:rPr lang="en-US" altLang="ja-JP" dirty="0" err="1" smtClean="0"/>
              <a:t>GeoAFM</a:t>
            </a:r>
            <a:r>
              <a:rPr lang="en-US" altLang="ja-JP" dirty="0" smtClean="0"/>
              <a:t>, resolution = 1Å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679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FBE4A-0E3D-4D0F-BD55-23ACF9DB2C8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02943-D2A1-4C17-93AF-AFA471820A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21854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A3DD3-65B0-46B2-8E3E-934F8839009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6C352-127F-4479-A196-E2ED4D30AB0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02243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24BBF-2CE5-4D1A-A2D5-C3A364F9B2E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BEF39-F442-42AA-8B93-DBD4250D50B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46008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EF934-31C3-4BAF-B9D0-E0610C45C60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C18AF-A4C8-46C6-A2D9-E2CDB5E2F1F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82817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8BAE7-9AE8-4744-9129-0BEBFA3C625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0036A-9B48-4AEA-945B-35A028E1AEC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73555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5E064-6B88-4728-B25F-29955B651C0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50F42-D7D7-4299-8FD0-4568ED4E17F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906416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2A087-37B5-4BC2-9487-6EF277ED4C5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64BD8-206C-4B19-B998-B7AB384C29F3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695849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BC7A4-0091-45FE-8D50-09459747F43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FFCE2-C007-4EA5-8A0F-15449607629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649741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20D21-6B58-417D-9E3B-430C3D8A7F3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4AE6B-0F73-441C-B2F2-D44FE7D3C80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115163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A676E-029A-402A-AF65-37E8F32DFE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04A65-997E-4EFE-990E-CD26B089B2B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12051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770A8-118C-4333-BB68-44CB38110F3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06ABA-1463-42B8-8DD8-A29C29D54A1D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149392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5962F-E0F0-4D91-9450-48DBC996289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C811A-B0FE-4E9E-B31C-D547A460F28D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50579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94247-A464-402A-961D-A96218B0098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8194E-4E7B-44F7-A966-121826A9209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955753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9E839-4450-4248-95F5-085F369AD40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CDCCF-AD0D-4D60-BA6C-BD61A01E3E1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68386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A9AE5-13CD-4996-99B7-1A746A032FC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4A7B5-6A0D-4D62-B1EA-678C1EE825B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8158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1DE48-557B-4EDF-99A4-63334452C6E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829D1-5A01-43E9-B5F3-99278314F9A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17088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10720-E5E8-4667-86FD-967EEDC0501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D1F3D-5C59-4916-A0F9-D22EB6260A8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3623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65D4C-900C-4CD7-9273-D33A7A0013E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6366F-F462-4DE2-894D-1413B2D46EF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879700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BDF20-154E-4696-9FD5-11D4F2877AA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B4913-EE8A-4F75-9E8A-E199649561E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10585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9E45E-6BE9-40FC-B188-DFB7212C6C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4475A-19FD-49D6-A733-FB061DC1BAB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2346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38E7E-63B5-40CF-8F65-AAE30CBBEC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1D7E5-613A-4A17-9C60-AEEB0ED94DA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0295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DA80D-72DE-417B-B444-5CAF3164711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B741F-C980-45AD-8729-3343F9F38BC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399029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C2756-7D52-4BE4-AD6F-E1F78970601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9E715-AA6E-4E4D-B4F8-9A2E0C3851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47886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25E38-3FF9-4495-9576-7E4E82D6526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49588-4A20-437B-81BC-603EA7C2B04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43911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A2F2A-1BC2-4FF8-AC52-7367513AE490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D9BB8-A531-4EE7-990D-4380758F09B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7605919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1E874-0235-4115-A4FD-E8782AE2E31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DF995-DFFB-4FE4-92F4-707CC29474E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4695594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6FE3D-2118-42D0-8808-3DD593F06E1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1FBDC-CD7C-428E-AED6-BCFD61B66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519533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C04F9-C98E-4BB8-ACC5-D617DF2C9AE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8739F-E047-4A00-BDBC-FA895F1C81E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821442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8F370-51E3-4C51-88C3-B1FB777A96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6FE2F-DDD8-4137-8396-48871F8358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7916713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F4E5F-9A2E-4993-95C5-4A72BB7233E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FCAFD-1734-4194-B3FF-B6AFB27FE0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544006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0B5A9-BE29-4A11-B595-4CC7084B99D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80404-5359-40F6-A094-A2189A011A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776699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FFE08-0996-470B-A36C-EE32F2AB9E7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C23B3-6185-41F1-A42B-F40119455F5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885074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EE8C3-843D-41BC-933C-A09F56A3A940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203DE-A7C6-4C35-84BA-3A000046C974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517708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49261-B089-4041-A5BE-9E98929A5C00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00C0E-6CD0-478B-8EF4-032B97147EF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7218047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A2AE4-84C2-4F1E-A93A-FD216A51AAA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8D8B8-270C-418B-B59E-F763762446B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7554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59AEB63-BE9F-4297-8740-5F4080FC09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0FED77-319D-4248-8E58-D8383A73543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3" r:id="rId1"/>
    <p:sldLayoutId id="2147484477" r:id="rId2"/>
    <p:sldLayoutId id="2147484444" r:id="rId3"/>
    <p:sldLayoutId id="2147484445" r:id="rId4"/>
    <p:sldLayoutId id="2147484446" r:id="rId5"/>
    <p:sldLayoutId id="2147484447" r:id="rId6"/>
    <p:sldLayoutId id="2147484448" r:id="rId7"/>
    <p:sldLayoutId id="2147484449" r:id="rId8"/>
    <p:sldLayoutId id="2147484450" r:id="rId9"/>
    <p:sldLayoutId id="2147484451" r:id="rId10"/>
    <p:sldLayoutId id="2147484452" r:id="rId11"/>
    <p:sldLayoutId id="2147484453" r:id="rId12"/>
    <p:sldLayoutId id="2147484454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CF92CDFE-6E59-45FE-AEE5-686DE72DAB5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4F75FD-2F0D-4048-AF9F-EDBD9774CF0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135E3B71-73A7-4D9B-ACA8-D984E1AE26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CE68988-A36B-4680-A87F-71577425527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6" r:id="rId1"/>
    <p:sldLayoutId id="2147484467" r:id="rId2"/>
    <p:sldLayoutId id="2147484468" r:id="rId3"/>
    <p:sldLayoutId id="2147484469" r:id="rId4"/>
    <p:sldLayoutId id="2147484470" r:id="rId5"/>
    <p:sldLayoutId id="2147484471" r:id="rId6"/>
    <p:sldLayoutId id="2147484472" r:id="rId7"/>
    <p:sldLayoutId id="2147484473" r:id="rId8"/>
    <p:sldLayoutId id="2147484474" r:id="rId9"/>
    <p:sldLayoutId id="2147484475" r:id="rId10"/>
    <p:sldLayoutId id="214748447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3" b="4819"/>
          <a:stretch>
            <a:fillRect/>
          </a:stretch>
        </p:blipFill>
        <p:spPr bwMode="auto">
          <a:xfrm>
            <a:off x="4003675" y="1498600"/>
            <a:ext cx="20859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3" descr="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0" b="2783"/>
          <a:stretch>
            <a:fillRect/>
          </a:stretch>
        </p:blipFill>
        <p:spPr bwMode="auto">
          <a:xfrm>
            <a:off x="4002088" y="4581525"/>
            <a:ext cx="2087562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348" name="Group 4"/>
          <p:cNvGrpSpPr>
            <a:grpSpLocks/>
          </p:cNvGrpSpPr>
          <p:nvPr/>
        </p:nvGrpSpPr>
        <p:grpSpPr bwMode="auto">
          <a:xfrm>
            <a:off x="404813" y="1101725"/>
            <a:ext cx="2243137" cy="2759075"/>
            <a:chOff x="98" y="694"/>
            <a:chExt cx="1413" cy="1738"/>
          </a:xfrm>
        </p:grpSpPr>
        <p:pic>
          <p:nvPicPr>
            <p:cNvPr id="57375" name="Picture 5" descr="setup_4dw1_clos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" y="694"/>
              <a:ext cx="1413" cy="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76" name="Text Box 6"/>
            <p:cNvSpPr txBox="1">
              <a:spLocks noChangeArrowheads="1"/>
            </p:cNvSpPr>
            <p:nvPr/>
          </p:nvSpPr>
          <p:spPr bwMode="auto">
            <a:xfrm>
              <a:off x="484" y="790"/>
              <a:ext cx="867" cy="145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en-US" altLang="ja-JP" sz="13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Tip: Cone shape</a:t>
              </a:r>
              <a:endParaRPr lang="ja-JP" altLang="en-US" sz="20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377" name="Text Box 7"/>
            <p:cNvSpPr txBox="1">
              <a:spLocks noChangeArrowheads="1"/>
            </p:cNvSpPr>
            <p:nvPr/>
          </p:nvSpPr>
          <p:spPr bwMode="auto">
            <a:xfrm>
              <a:off x="135" y="2150"/>
              <a:ext cx="1277" cy="270"/>
            </a:xfrm>
            <a:prstGeom prst="rect">
              <a:avLst/>
            </a:prstGeom>
            <a:noFill/>
            <a:ln w="12700" algn="ctr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3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Sample: P2X</a:t>
              </a:r>
              <a:r>
                <a:rPr lang="nb-NO" altLang="ja-JP" sz="1300" baseline="-250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4</a:t>
              </a:r>
              <a:r>
                <a:rPr lang="nb-NO" altLang="ja-JP" sz="13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 receptor, </a:t>
              </a:r>
            </a:p>
            <a:p>
              <a:pPr algn="just"/>
              <a:r>
                <a:rPr lang="nb-NO" altLang="ja-JP" sz="1300">
                  <a:solidFill>
                    <a:srgbClr val="FFCCCC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closed state</a:t>
              </a:r>
              <a:r>
                <a:rPr lang="nb-NO" altLang="ja-JP" sz="13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 (PDB: 4dw0)</a:t>
              </a:r>
            </a:p>
          </p:txBody>
        </p:sp>
      </p:grpSp>
      <p:sp>
        <p:nvSpPr>
          <p:cNvPr id="57349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632950" cy="549275"/>
          </a:xfrm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GeoAFM</a:t>
            </a:r>
            <a:r>
              <a:rPr lang="en-US" altLang="ja-JP" dirty="0" smtClean="0"/>
              <a:t>】 P2X</a:t>
            </a:r>
            <a:r>
              <a:rPr lang="en-US" altLang="ja-JP" baseline="-25000" dirty="0" smtClean="0"/>
              <a:t>4</a:t>
            </a:r>
            <a:r>
              <a:rPr lang="ja-JP" altLang="en-US" dirty="0" smtClean="0"/>
              <a:t>受容体の</a:t>
            </a:r>
            <a:r>
              <a:rPr lang="en-US" altLang="ja-JP" dirty="0" smtClean="0"/>
              <a:t>AFM </a:t>
            </a:r>
            <a:r>
              <a:rPr lang="ja-JP" altLang="en-US" dirty="0" smtClean="0"/>
              <a:t>像 </a:t>
            </a:r>
          </a:p>
        </p:txBody>
      </p:sp>
      <p:sp>
        <p:nvSpPr>
          <p:cNvPr id="57350" name="AutoShape 9"/>
          <p:cNvSpPr>
            <a:spLocks noChangeArrowheads="1"/>
          </p:cNvSpPr>
          <p:nvPr/>
        </p:nvSpPr>
        <p:spPr bwMode="auto">
          <a:xfrm>
            <a:off x="6465888" y="1196975"/>
            <a:ext cx="3440112" cy="4033838"/>
          </a:xfrm>
          <a:prstGeom prst="roundRect">
            <a:avLst>
              <a:gd name="adj" fmla="val 9319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57351" name="Text Box 14"/>
          <p:cNvSpPr txBox="1">
            <a:spLocks noChangeArrowheads="1"/>
          </p:cNvSpPr>
          <p:nvPr/>
        </p:nvSpPr>
        <p:spPr bwMode="auto">
          <a:xfrm>
            <a:off x="8807450" y="0"/>
            <a:ext cx="1098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grpSp>
        <p:nvGrpSpPr>
          <p:cNvPr id="57352" name="Group 11"/>
          <p:cNvGrpSpPr>
            <a:grpSpLocks/>
          </p:cNvGrpSpPr>
          <p:nvPr/>
        </p:nvGrpSpPr>
        <p:grpSpPr bwMode="auto">
          <a:xfrm>
            <a:off x="425450" y="3989388"/>
            <a:ext cx="2200275" cy="2824162"/>
            <a:chOff x="111" y="2513"/>
            <a:chExt cx="1386" cy="1779"/>
          </a:xfrm>
        </p:grpSpPr>
        <p:pic>
          <p:nvPicPr>
            <p:cNvPr id="57372" name="Picture 12" descr="setup_4dw1_ope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" y="2513"/>
              <a:ext cx="1386" cy="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73" name="Text Box 13"/>
            <p:cNvSpPr txBox="1">
              <a:spLocks noChangeArrowheads="1"/>
            </p:cNvSpPr>
            <p:nvPr/>
          </p:nvSpPr>
          <p:spPr bwMode="auto">
            <a:xfrm>
              <a:off x="484" y="2568"/>
              <a:ext cx="867" cy="145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en-US" altLang="ja-JP" sz="13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Tip: Cone shape</a:t>
              </a:r>
              <a:endParaRPr lang="ja-JP" altLang="en-US" sz="20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374" name="Text Box 14"/>
            <p:cNvSpPr txBox="1">
              <a:spLocks noChangeArrowheads="1"/>
            </p:cNvSpPr>
            <p:nvPr/>
          </p:nvSpPr>
          <p:spPr bwMode="auto">
            <a:xfrm>
              <a:off x="164" y="3979"/>
              <a:ext cx="1219" cy="270"/>
            </a:xfrm>
            <a:prstGeom prst="rect">
              <a:avLst/>
            </a:prstGeom>
            <a:noFill/>
            <a:ln w="12700" algn="ctr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3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Sample: P2X</a:t>
              </a:r>
              <a:r>
                <a:rPr lang="nb-NO" altLang="ja-JP" sz="1300" baseline="-250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4</a:t>
              </a:r>
              <a:r>
                <a:rPr lang="nb-NO" altLang="ja-JP" sz="13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 receptor, </a:t>
              </a:r>
            </a:p>
            <a:p>
              <a:pPr algn="just"/>
              <a:r>
                <a:rPr lang="nb-NO" altLang="ja-JP" sz="1300">
                  <a:solidFill>
                    <a:srgbClr val="FFCCCC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open state</a:t>
              </a:r>
              <a:r>
                <a:rPr lang="nb-NO" altLang="ja-JP" sz="1300">
                  <a:solidFill>
                    <a:schemeClr val="bg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 (PDB: 4dw1)</a:t>
              </a:r>
            </a:p>
          </p:txBody>
        </p:sp>
      </p:grpSp>
      <p:sp>
        <p:nvSpPr>
          <p:cNvPr id="57353" name="Rectangle 15"/>
          <p:cNvSpPr>
            <a:spLocks noChangeArrowheads="1"/>
          </p:cNvSpPr>
          <p:nvPr/>
        </p:nvSpPr>
        <p:spPr bwMode="auto">
          <a:xfrm>
            <a:off x="3627438" y="3349625"/>
            <a:ext cx="283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obtuse triangular structure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7354" name="Rectangle 16"/>
          <p:cNvSpPr>
            <a:spLocks noChangeArrowheads="1"/>
          </p:cNvSpPr>
          <p:nvPr/>
        </p:nvSpPr>
        <p:spPr bwMode="auto">
          <a:xfrm>
            <a:off x="4148138" y="6446838"/>
            <a:ext cx="179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Trimer structure</a:t>
            </a:r>
          </a:p>
        </p:txBody>
      </p:sp>
      <p:sp>
        <p:nvSpPr>
          <p:cNvPr id="57355" name="Rectangle 17"/>
          <p:cNvSpPr>
            <a:spLocks noChangeArrowheads="1"/>
          </p:cNvSpPr>
          <p:nvPr/>
        </p:nvSpPr>
        <p:spPr bwMode="auto">
          <a:xfrm>
            <a:off x="390525" y="476250"/>
            <a:ext cx="8955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P2X</a:t>
            </a:r>
            <a:r>
              <a:rPr lang="en-US" altLang="ja-JP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受容体は細胞表面のイオンチャネル型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ATP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受容体で、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ATP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存在下で構造が変化する。</a:t>
            </a:r>
          </a:p>
        </p:txBody>
      </p:sp>
      <p:sp>
        <p:nvSpPr>
          <p:cNvPr id="57356" name="AutoShape 18"/>
          <p:cNvSpPr>
            <a:spLocks noChangeArrowheads="1"/>
          </p:cNvSpPr>
          <p:nvPr/>
        </p:nvSpPr>
        <p:spPr bwMode="auto">
          <a:xfrm rot="-5400000">
            <a:off x="3171825" y="4994275"/>
            <a:ext cx="360363" cy="1262063"/>
          </a:xfrm>
          <a:prstGeom prst="downArrow">
            <a:avLst>
              <a:gd name="adj1" fmla="val 39213"/>
              <a:gd name="adj2" fmla="val 67904"/>
            </a:avLst>
          </a:prstGeom>
          <a:solidFill>
            <a:srgbClr val="008000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pic>
        <p:nvPicPr>
          <p:cNvPr id="57357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763" y="2544763"/>
            <a:ext cx="3168650" cy="135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58" name="Rectangle 20"/>
          <p:cNvSpPr>
            <a:spLocks noChangeArrowheads="1"/>
          </p:cNvSpPr>
          <p:nvPr/>
        </p:nvSpPr>
        <p:spPr bwMode="auto">
          <a:xfrm>
            <a:off x="6608763" y="4359275"/>
            <a:ext cx="329723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fr-FR" altLang="ja-JP" sz="1200">
                <a:solidFill>
                  <a:schemeClr val="tx1"/>
                </a:solidFill>
                <a:latin typeface="Arial" panose="020B0604020202020204" pitchFamily="34" charset="0"/>
              </a:rPr>
              <a:t>Y. Shinozaki, K. Sumitomo, M. Tsuda, S. Koizumi, K. Inoue, K. Torimitsu, PLoS Biol., 5;7(5):e103, 2009. </a:t>
            </a:r>
          </a:p>
        </p:txBody>
      </p:sp>
      <p:sp>
        <p:nvSpPr>
          <p:cNvPr id="57359" name="Rectangle 21"/>
          <p:cNvSpPr>
            <a:spLocks noChangeArrowheads="1"/>
          </p:cNvSpPr>
          <p:nvPr/>
        </p:nvSpPr>
        <p:spPr bwMode="auto">
          <a:xfrm>
            <a:off x="6608763" y="1412875"/>
            <a:ext cx="3097212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Fast-Scanning AFM Observations of the ATP-Induced Structural Changes in the P2X4Rs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endParaRPr lang="ja-JP" altLang="en-US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7360" name="Rectangle 22"/>
          <p:cNvSpPr>
            <a:spLocks noChangeArrowheads="1"/>
          </p:cNvSpPr>
          <p:nvPr/>
        </p:nvSpPr>
        <p:spPr bwMode="auto">
          <a:xfrm>
            <a:off x="7400925" y="981075"/>
            <a:ext cx="1428750" cy="3667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b="1">
                <a:solidFill>
                  <a:schemeClr val="bg1"/>
                </a:solidFill>
                <a:latin typeface="Arial" panose="020B0604020202020204" pitchFamily="34" charset="0"/>
              </a:rPr>
              <a:t>Experiment</a:t>
            </a:r>
            <a:endParaRPr lang="ja-JP" altLang="en-US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7361" name="Rectangle 23"/>
          <p:cNvSpPr>
            <a:spLocks noChangeArrowheads="1"/>
          </p:cNvSpPr>
          <p:nvPr/>
        </p:nvSpPr>
        <p:spPr bwMode="auto">
          <a:xfrm>
            <a:off x="2936875" y="974725"/>
            <a:ext cx="1352550" cy="3667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b="1">
                <a:solidFill>
                  <a:schemeClr val="bg1"/>
                </a:solidFill>
                <a:latin typeface="Arial" panose="020B0604020202020204" pitchFamily="34" charset="0"/>
              </a:rPr>
              <a:t>Simulation</a:t>
            </a:r>
            <a:endParaRPr lang="ja-JP" altLang="en-US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7362" name="Rectangle 24"/>
          <p:cNvSpPr>
            <a:spLocks noChangeArrowheads="1"/>
          </p:cNvSpPr>
          <p:nvPr/>
        </p:nvSpPr>
        <p:spPr bwMode="auto">
          <a:xfrm>
            <a:off x="6726238" y="2249488"/>
            <a:ext cx="1123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000">
                <a:solidFill>
                  <a:srgbClr val="008000"/>
                </a:solidFill>
                <a:latin typeface="Arial" panose="020B0604020202020204" pitchFamily="34" charset="0"/>
              </a:rPr>
              <a:t>Before activation</a:t>
            </a:r>
            <a:endParaRPr lang="ja-JP" altLang="en-US" sz="100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57363" name="Line 25"/>
          <p:cNvSpPr>
            <a:spLocks noChangeShapeType="1"/>
          </p:cNvSpPr>
          <p:nvPr/>
        </p:nvSpPr>
        <p:spPr bwMode="auto">
          <a:xfrm flipH="1">
            <a:off x="6608763" y="2473325"/>
            <a:ext cx="2160587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57364" name="Rectangle 26"/>
          <p:cNvSpPr>
            <a:spLocks noChangeArrowheads="1"/>
          </p:cNvSpPr>
          <p:nvPr/>
        </p:nvSpPr>
        <p:spPr bwMode="auto">
          <a:xfrm>
            <a:off x="6591300" y="3905250"/>
            <a:ext cx="14335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000">
                <a:solidFill>
                  <a:srgbClr val="FF6699"/>
                </a:solidFill>
                <a:latin typeface="Arial" panose="020B0604020202020204" pitchFamily="34" charset="0"/>
              </a:rPr>
              <a:t>A</a:t>
            </a:r>
            <a:r>
              <a:rPr lang="en-US" altLang="en-US" sz="1000">
                <a:solidFill>
                  <a:srgbClr val="FF6699"/>
                </a:solidFill>
                <a:latin typeface="Arial" panose="020B0604020202020204" pitchFamily="34" charset="0"/>
              </a:rPr>
              <a:t>fter binding with ATP</a:t>
            </a:r>
            <a:endParaRPr lang="ja-JP" altLang="en-US" sz="1000">
              <a:solidFill>
                <a:srgbClr val="FF6699"/>
              </a:solidFill>
              <a:latin typeface="Arial" panose="020B0604020202020204" pitchFamily="34" charset="0"/>
            </a:endParaRPr>
          </a:p>
        </p:txBody>
      </p:sp>
      <p:sp>
        <p:nvSpPr>
          <p:cNvPr id="57365" name="Line 27"/>
          <p:cNvSpPr>
            <a:spLocks noChangeShapeType="1"/>
          </p:cNvSpPr>
          <p:nvPr/>
        </p:nvSpPr>
        <p:spPr bwMode="auto">
          <a:xfrm>
            <a:off x="6608763" y="3946525"/>
            <a:ext cx="3097212" cy="0"/>
          </a:xfrm>
          <a:prstGeom prst="line">
            <a:avLst/>
          </a:prstGeom>
          <a:noFill/>
          <a:ln w="9525">
            <a:solidFill>
              <a:srgbClr val="FF66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57366" name="Line 28"/>
          <p:cNvSpPr>
            <a:spLocks noChangeShapeType="1"/>
          </p:cNvSpPr>
          <p:nvPr/>
        </p:nvSpPr>
        <p:spPr bwMode="auto">
          <a:xfrm>
            <a:off x="8985250" y="2473325"/>
            <a:ext cx="720725" cy="0"/>
          </a:xfrm>
          <a:prstGeom prst="line">
            <a:avLst/>
          </a:prstGeom>
          <a:noFill/>
          <a:ln w="9525">
            <a:solidFill>
              <a:srgbClr val="FF66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57367" name="Rectangle 29"/>
          <p:cNvSpPr>
            <a:spLocks noChangeArrowheads="1"/>
          </p:cNvSpPr>
          <p:nvPr/>
        </p:nvSpPr>
        <p:spPr bwMode="auto">
          <a:xfrm rot="-5400000">
            <a:off x="-673894" y="2596357"/>
            <a:ext cx="1697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600">
                <a:solidFill>
                  <a:srgbClr val="008000"/>
                </a:solidFill>
                <a:latin typeface="Arial" panose="020B0604020202020204" pitchFamily="34" charset="0"/>
              </a:rPr>
              <a:t>Before activation</a:t>
            </a:r>
            <a:endParaRPr lang="ja-JP" altLang="en-US" sz="160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57368" name="Rectangle 30"/>
          <p:cNvSpPr>
            <a:spLocks noChangeArrowheads="1"/>
          </p:cNvSpPr>
          <p:nvPr/>
        </p:nvSpPr>
        <p:spPr bwMode="auto">
          <a:xfrm rot="-5400000">
            <a:off x="-910431" y="5009357"/>
            <a:ext cx="2192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600">
                <a:solidFill>
                  <a:srgbClr val="FF6699"/>
                </a:solidFill>
                <a:latin typeface="Arial" panose="020B0604020202020204" pitchFamily="34" charset="0"/>
              </a:rPr>
              <a:t>A</a:t>
            </a:r>
            <a:r>
              <a:rPr lang="en-US" altLang="en-US" sz="1600">
                <a:solidFill>
                  <a:srgbClr val="FF6699"/>
                </a:solidFill>
                <a:latin typeface="Arial" panose="020B0604020202020204" pitchFamily="34" charset="0"/>
              </a:rPr>
              <a:t>fter binding with ATP</a:t>
            </a:r>
            <a:endParaRPr lang="ja-JP" altLang="en-US" sz="1600">
              <a:solidFill>
                <a:srgbClr val="FF6699"/>
              </a:solidFill>
              <a:latin typeface="Arial" panose="020B0604020202020204" pitchFamily="34" charset="0"/>
            </a:endParaRPr>
          </a:p>
        </p:txBody>
      </p:sp>
      <p:sp>
        <p:nvSpPr>
          <p:cNvPr id="57369" name="Rectangle 31"/>
          <p:cNvSpPr>
            <a:spLocks noChangeArrowheads="1"/>
          </p:cNvSpPr>
          <p:nvPr/>
        </p:nvSpPr>
        <p:spPr bwMode="auto">
          <a:xfrm>
            <a:off x="2755900" y="4891088"/>
            <a:ext cx="13335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GeoAFM result is imported to Analyzer.</a:t>
            </a:r>
          </a:p>
        </p:txBody>
      </p:sp>
      <p:sp>
        <p:nvSpPr>
          <p:cNvPr id="57370" name="AutoShape 32"/>
          <p:cNvSpPr>
            <a:spLocks noChangeArrowheads="1"/>
          </p:cNvSpPr>
          <p:nvPr/>
        </p:nvSpPr>
        <p:spPr bwMode="auto">
          <a:xfrm rot="-5400000">
            <a:off x="3171825" y="2041525"/>
            <a:ext cx="360363" cy="1262063"/>
          </a:xfrm>
          <a:prstGeom prst="downArrow">
            <a:avLst>
              <a:gd name="adj1" fmla="val 39213"/>
              <a:gd name="adj2" fmla="val 67904"/>
            </a:avLst>
          </a:prstGeom>
          <a:solidFill>
            <a:srgbClr val="008000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57371" name="Rectangle 33"/>
          <p:cNvSpPr>
            <a:spLocks noChangeArrowheads="1"/>
          </p:cNvSpPr>
          <p:nvPr/>
        </p:nvSpPr>
        <p:spPr bwMode="auto">
          <a:xfrm>
            <a:off x="2755900" y="1938338"/>
            <a:ext cx="13335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GeoAFM result is imported to Analyzer.</a:t>
            </a:r>
          </a:p>
        </p:txBody>
      </p:sp>
    </p:spTree>
    <p:extLst>
      <p:ext uri="{BB962C8B-B14F-4D97-AF65-F5344CB8AC3E}">
        <p14:creationId xmlns:p14="http://schemas.microsoft.com/office/powerpoint/2010/main" val="293556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208</Words>
  <Application>Microsoft Office PowerPoint</Application>
  <PresentationFormat>A4 210 x 297 mm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ＭＳ Ｐゴシック</vt:lpstr>
      <vt:lpstr>ＭＳ Ｐ明朝</vt:lpstr>
      <vt:lpstr>ＭＳ 明朝</vt:lpstr>
      <vt:lpstr>Arial</vt:lpstr>
      <vt:lpstr>Calibri</vt:lpstr>
      <vt:lpstr>標準デザイン</vt:lpstr>
      <vt:lpstr>デザインの設定</vt:lpstr>
      <vt:lpstr>1_標準デザイン</vt:lpstr>
      <vt:lpstr>【GeoAFM】 P2X4受容体のAFM 像 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1016</cp:revision>
  <dcterms:created xsi:type="dcterms:W3CDTF">2014-03-31T02:49:52Z</dcterms:created>
  <dcterms:modified xsi:type="dcterms:W3CDTF">2016-08-31T05:12:50Z</dcterms:modified>
</cp:coreProperties>
</file>