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8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fontAlgn="ctr" hangingPunct="1"/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DFTB_ConstCurrentSTM_Inorganic_013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8196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1D6A0BEE-7798-4561-881D-DE68AF07E360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338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角丸四角形 18"/>
          <p:cNvSpPr>
            <a:spLocks noChangeArrowheads="1"/>
          </p:cNvSpPr>
          <p:nvPr/>
        </p:nvSpPr>
        <p:spPr bwMode="auto">
          <a:xfrm>
            <a:off x="5435600" y="3014123"/>
            <a:ext cx="4030663" cy="3817938"/>
          </a:xfrm>
          <a:prstGeom prst="roundRect">
            <a:avLst>
              <a:gd name="adj" fmla="val 5074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76" name="Rectangle 18"/>
          <p:cNvSpPr>
            <a:spLocks noChangeArrowheads="1"/>
          </p:cNvSpPr>
          <p:nvPr/>
        </p:nvSpPr>
        <p:spPr bwMode="auto">
          <a:xfrm>
            <a:off x="6478588" y="3044286"/>
            <a:ext cx="194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177" name="正方形/長方形 2"/>
          <p:cNvSpPr>
            <a:spLocks noChangeArrowheads="1"/>
          </p:cNvSpPr>
          <p:nvPr/>
        </p:nvSpPr>
        <p:spPr bwMode="auto">
          <a:xfrm>
            <a:off x="5865813" y="5962111"/>
            <a:ext cx="31686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rgbClr val="000080"/>
                </a:solidFill>
                <a:latin typeface="Arial" panose="020B0604020202020204" pitchFamily="34" charset="0"/>
              </a:rPr>
              <a:t>STM image of Mo(111) surface.</a:t>
            </a:r>
            <a:endParaRPr lang="ja-JP" altLang="en-US" sz="1600"/>
          </a:p>
        </p:txBody>
      </p:sp>
      <p:sp>
        <p:nvSpPr>
          <p:cNvPr id="7178" name="正方形/長方形 2"/>
          <p:cNvSpPr>
            <a:spLocks noChangeArrowheads="1"/>
          </p:cNvSpPr>
          <p:nvPr/>
        </p:nvSpPr>
        <p:spPr bwMode="auto">
          <a:xfrm>
            <a:off x="5430838" y="6295486"/>
            <a:ext cx="4130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200">
                <a:solidFill>
                  <a:schemeClr val="tx1"/>
                </a:solidFill>
              </a:rPr>
              <a:t>http://www.cmu.edu/physics/stm/publ/107/LB-STM.pdf</a:t>
            </a:r>
          </a:p>
          <a:p>
            <a:r>
              <a:rPr lang="en-US" altLang="ja-JP" sz="1200">
                <a:solidFill>
                  <a:schemeClr val="tx1"/>
                </a:solidFill>
              </a:rPr>
              <a:t>Scanning Tunneling Microscopy of Metals and Semiconductors</a:t>
            </a:r>
            <a:endParaRPr lang="ja-JP" altLang="en-US" sz="1200">
              <a:solidFill>
                <a:schemeClr val="tx1"/>
              </a:solidFill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28588" y="936315"/>
            <a:ext cx="9623425" cy="1988615"/>
            <a:chOff x="128588" y="936315"/>
            <a:chExt cx="9623425" cy="1988615"/>
          </a:xfrm>
        </p:grpSpPr>
        <p:sp>
          <p:nvSpPr>
            <p:cNvPr id="21" name="テキスト ボックス 14"/>
            <p:cNvSpPr txBox="1">
              <a:spLocks noChangeArrowheads="1"/>
            </p:cNvSpPr>
            <p:nvPr/>
          </p:nvSpPr>
          <p:spPr bwMode="auto">
            <a:xfrm>
              <a:off x="2922588" y="1328428"/>
              <a:ext cx="3171825" cy="1384300"/>
            </a:xfrm>
            <a:prstGeom prst="rect">
              <a:avLst/>
            </a:prstGeom>
            <a:solidFill>
              <a:srgbClr val="FF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探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針：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 Si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4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H</a:t>
              </a:r>
              <a:r>
                <a:rPr lang="en-US" altLang="ja-JP" sz="1400" baseline="-25000" dirty="0" smtClean="0">
                  <a:solidFill>
                    <a:schemeClr val="tx1"/>
                  </a:solidFill>
                  <a:latin typeface="+mn-lt"/>
                </a:rPr>
                <a:t>9</a:t>
              </a:r>
              <a:endParaRPr lang="en-US" altLang="ja-JP" sz="1400" baseline="-25000" dirty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試料： 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Mo(111)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表面</a:t>
              </a:r>
              <a:endParaRPr lang="en-US" altLang="ja-JP" sz="1400" dirty="0" smtClean="0">
                <a:solidFill>
                  <a:schemeClr val="tx1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+mn-lt"/>
                </a:rPr>
                <a:t>スキャンエリア：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20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 Å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+mn-lt"/>
                </a:rPr>
                <a:t>x 20 </a:t>
              </a:r>
              <a:r>
                <a:rPr lang="en-US" altLang="ja-JP" sz="1400" dirty="0" smtClean="0">
                  <a:solidFill>
                    <a:srgbClr val="000000"/>
                  </a:solidFill>
                </a:rPr>
                <a:t>Å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スキャンモード：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constant current STM</a:t>
              </a:r>
            </a:p>
            <a:p>
              <a:pPr eaLnBrk="1" hangingPunct="1">
                <a:defRPr/>
              </a:pPr>
              <a:r>
                <a:rPr lang="ja-JP" altLang="en-US" sz="1400" dirty="0">
                  <a:solidFill>
                    <a:srgbClr val="000000"/>
                  </a:solidFill>
                  <a:latin typeface="Arial"/>
                </a:rPr>
                <a:t>探</a:t>
              </a: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針バイアス：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+0.5 V</a:t>
              </a:r>
            </a:p>
            <a:p>
              <a:pPr eaLnBrk="1" hangingPunct="1">
                <a:defRPr/>
              </a:pPr>
              <a:r>
                <a:rPr lang="ja-JP" altLang="en-US" sz="1400" dirty="0" smtClean="0">
                  <a:solidFill>
                    <a:srgbClr val="000000"/>
                  </a:solidFill>
                  <a:latin typeface="Arial"/>
                </a:rPr>
                <a:t>電流値： </a:t>
              </a:r>
              <a:r>
                <a:rPr lang="en-US" altLang="ja-JP" sz="1400" dirty="0" smtClean="0">
                  <a:solidFill>
                    <a:srgbClr val="000000"/>
                  </a:solidFill>
                  <a:latin typeface="Arial"/>
                </a:rPr>
                <a:t>10 </a:t>
              </a:r>
              <a:r>
                <a:rPr lang="en-US" altLang="ja-JP" sz="1400" dirty="0" err="1" smtClean="0">
                  <a:solidFill>
                    <a:srgbClr val="000000"/>
                  </a:solidFill>
                  <a:latin typeface="Arial"/>
                </a:rPr>
                <a:t>nA</a:t>
              </a:r>
              <a:endParaRPr lang="en-US" altLang="ja-JP" sz="1400" dirty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72" name="角丸四角形 28"/>
            <p:cNvSpPr>
              <a:spLocks noChangeArrowheads="1"/>
            </p:cNvSpPr>
            <p:nvPr/>
          </p:nvSpPr>
          <p:spPr bwMode="auto">
            <a:xfrm>
              <a:off x="128588" y="1139515"/>
              <a:ext cx="9623425" cy="1785415"/>
            </a:xfrm>
            <a:prstGeom prst="roundRect">
              <a:avLst>
                <a:gd name="adj" fmla="val 9222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defTabSz="1222375"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18240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2812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27384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195638" indent="461963" defTabSz="12223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FFFFFF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4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687388" y="936315"/>
              <a:ext cx="1958975" cy="369888"/>
            </a:xfrm>
            <a:prstGeom prst="rect">
              <a:avLst/>
            </a:prstGeom>
            <a:solidFill>
              <a:srgbClr val="EAF4D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シミュレートモデル</a:t>
              </a: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6321190" y="2512703"/>
              <a:ext cx="32403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周期的境界条件を</a:t>
              </a:r>
              <a:r>
                <a:rPr lang="ja-JP" altLang="en-US" sz="1400" dirty="0" smtClean="0">
                  <a:solidFill>
                    <a:schemeClr val="tx1"/>
                  </a:solidFill>
                  <a:latin typeface="+mn-lt"/>
                </a:rPr>
                <a:t>課した</a:t>
              </a:r>
              <a:r>
                <a:rPr lang="en-US" altLang="ja-JP" sz="1400" dirty="0" smtClean="0">
                  <a:solidFill>
                    <a:schemeClr val="tx1"/>
                  </a:solidFill>
                  <a:latin typeface="+mn-lt"/>
                </a:rPr>
                <a:t>Mo(111</a:t>
              </a:r>
              <a:r>
                <a:rPr lang="en-US" altLang="ja-JP" sz="1400" dirty="0">
                  <a:solidFill>
                    <a:schemeClr val="tx1"/>
                  </a:solidFill>
                  <a:latin typeface="+mn-lt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lt"/>
                </a:rPr>
                <a:t>モデル</a:t>
              </a:r>
            </a:p>
          </p:txBody>
        </p:sp>
        <p:pic>
          <p:nvPicPr>
            <p:cNvPr id="7179" name="図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619" b="9666"/>
            <a:stretch/>
          </p:blipFill>
          <p:spPr bwMode="auto">
            <a:xfrm>
              <a:off x="307975" y="1352240"/>
              <a:ext cx="2178050" cy="1368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0" name="図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250" y="1306203"/>
              <a:ext cx="2428875" cy="1189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81" name="グループ化 1"/>
          <p:cNvGrpSpPr>
            <a:grpSpLocks/>
          </p:cNvGrpSpPr>
          <p:nvPr/>
        </p:nvGrpSpPr>
        <p:grpSpPr bwMode="auto">
          <a:xfrm>
            <a:off x="641350" y="3414173"/>
            <a:ext cx="4441825" cy="3186113"/>
            <a:chOff x="1419225" y="3895726"/>
            <a:chExt cx="3343275" cy="2398713"/>
          </a:xfrm>
        </p:grpSpPr>
        <p:pic>
          <p:nvPicPr>
            <p:cNvPr id="7184" name="図 22" descr="C:\Users\shinotsuka\Documents\3_SPM\SPM_Projects\DFTB\mo111_cc-stm\stm_topog_0.5V_10n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9225" y="3895726"/>
              <a:ext cx="3343275" cy="239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5" name="図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287" r="38232"/>
            <a:stretch>
              <a:fillRect/>
            </a:stretch>
          </p:blipFill>
          <p:spPr bwMode="auto">
            <a:xfrm>
              <a:off x="2498725" y="4260851"/>
              <a:ext cx="2043113" cy="1677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82" name="図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2" r="33092"/>
          <a:stretch>
            <a:fillRect/>
          </a:stretch>
        </p:blipFill>
        <p:spPr bwMode="auto">
          <a:xfrm>
            <a:off x="6140450" y="3412586"/>
            <a:ext cx="2619375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テキスト ボックス 16"/>
          <p:cNvSpPr txBox="1">
            <a:spLocks noChangeArrowheads="1"/>
          </p:cNvSpPr>
          <p:nvPr/>
        </p:nvSpPr>
        <p:spPr bwMode="auto">
          <a:xfrm>
            <a:off x="2324100" y="2998248"/>
            <a:ext cx="1108075" cy="3698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rgbClr val="F2F2F2"/>
                </a:solidFill>
                <a:latin typeface="Arial" panose="020B0604020202020204" pitchFamily="34" charset="0"/>
              </a:rPr>
              <a:t>計算結果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0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Mo(111)</a:t>
            </a:r>
            <a:r>
              <a:rPr lang="ja-JP" altLang="en-US" dirty="0" smtClean="0"/>
              <a:t>の</a:t>
            </a:r>
            <a:r>
              <a:rPr lang="en-US" altLang="ja-JP" dirty="0" smtClean="0"/>
              <a:t>constant current STM</a:t>
            </a:r>
            <a:r>
              <a:rPr lang="ja-JP" altLang="en-US" dirty="0" smtClean="0"/>
              <a:t>像</a:t>
            </a:r>
          </a:p>
        </p:txBody>
      </p:sp>
    </p:spTree>
    <p:extLst>
      <p:ext uri="{BB962C8B-B14F-4D97-AF65-F5344CB8AC3E}">
        <p14:creationId xmlns:p14="http://schemas.microsoft.com/office/powerpoint/2010/main" val="242921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14406</TotalTime>
  <Words>76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Mo(111)のconstant current STM像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2016-08-31T06:30:06Z</dcterms:modified>
</cp:coreProperties>
</file>