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"/>
  </p:notesMasterIdLst>
  <p:sldIdLst>
    <p:sldId id="258" r:id="rId2"/>
    <p:sldId id="259" r:id="rId3"/>
    <p:sldId id="260" r:id="rId4"/>
  </p:sldIdLst>
  <p:sldSz cx="9906000" cy="6858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189" autoAdjust="0"/>
  </p:normalViewPr>
  <p:slideViewPr>
    <p:cSldViewPr>
      <p:cViewPr varScale="1">
        <p:scale>
          <a:sx n="99" d="100"/>
          <a:sy n="99" d="100"/>
        </p:scale>
        <p:origin x="102" y="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7B0AA6-7F87-4359-BEA3-64A5828107C2}" type="datetimeFigureOut">
              <a:rPr kumimoji="1" lang="ja-JP" altLang="en-US" smtClean="0"/>
              <a:t>2018/4/3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6E7C1F-DF88-495C-B15A-74A2352899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4507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/>
              <a:t>DFTB_BAND_Inorganic_001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E7C1F-DF88-495C-B15A-74A235289977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55010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E7C1F-DF88-495C-B15A-74A235289977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2081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E7C1F-DF88-495C-B15A-74A235289977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5492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0216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3768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7403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4855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3536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5694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1933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3597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7063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5395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5034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7631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173" y="994198"/>
            <a:ext cx="4209524" cy="4495238"/>
          </a:xfrm>
          <a:prstGeom prst="rect">
            <a:avLst/>
          </a:prstGeom>
        </p:spPr>
      </p:pic>
      <p:sp>
        <p:nvSpPr>
          <p:cNvPr id="8" name="テキスト ボックス 7"/>
          <p:cNvSpPr txBox="1"/>
          <p:nvPr/>
        </p:nvSpPr>
        <p:spPr>
          <a:xfrm>
            <a:off x="390173" y="260648"/>
            <a:ext cx="1699504" cy="40011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ja-JP" sz="2000" dirty="0">
                <a:latin typeface="Times New Roman" pitchFamily="18" charset="0"/>
                <a:cs typeface="Times New Roman" pitchFamily="18" charset="0"/>
              </a:rPr>
              <a:t>DFTB_BAND</a:t>
            </a:r>
            <a:endParaRPr lang="ja-JP" alt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275665" y="260648"/>
            <a:ext cx="2160901" cy="40011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ja-JP" sz="2000" dirty="0" err="1">
                <a:latin typeface="+mn-ea"/>
                <a:cs typeface="Times New Roman" pitchFamily="18" charset="0"/>
              </a:rPr>
              <a:t>CdS</a:t>
            </a:r>
            <a:r>
              <a:rPr lang="ja-JP" altLang="en-US" sz="2000" dirty="0">
                <a:latin typeface="+mn-ea"/>
                <a:cs typeface="Times New Roman" pitchFamily="18" charset="0"/>
              </a:rPr>
              <a:t>のバンド構造</a:t>
            </a: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4813208" y="994198"/>
            <a:ext cx="1489510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dirty="0" err="1"/>
              <a:t>CdS</a:t>
            </a:r>
            <a:r>
              <a:rPr lang="ja-JP" altLang="en-US" dirty="0"/>
              <a:t>の</a:t>
            </a:r>
            <a:r>
              <a:rPr lang="en-US" altLang="ja-JP" dirty="0"/>
              <a:t>(001)</a:t>
            </a:r>
            <a:r>
              <a:rPr lang="ja-JP" altLang="en-US" dirty="0"/>
              <a:t>面</a:t>
            </a:r>
            <a:endParaRPr kumimoji="1" lang="ja-JP" altLang="en-US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4813208" y="1556792"/>
            <a:ext cx="3384377" cy="258532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dirty="0"/>
              <a:t>空間群：</a:t>
            </a:r>
            <a:r>
              <a:rPr lang="en-US" altLang="ja-JP" dirty="0"/>
              <a:t>186</a:t>
            </a:r>
          </a:p>
          <a:p>
            <a:r>
              <a:rPr lang="ja-JP" altLang="en-US" dirty="0"/>
              <a:t>格子定数</a:t>
            </a:r>
            <a:endParaRPr lang="en-US" altLang="ja-JP" dirty="0"/>
          </a:p>
          <a:p>
            <a:r>
              <a:rPr lang="ja-JP" altLang="en-US" dirty="0"/>
              <a:t>長さ：</a:t>
            </a:r>
            <a:r>
              <a:rPr lang="en-US" altLang="ja-JP" dirty="0"/>
              <a:t>a=b=4.189954[</a:t>
            </a:r>
            <a:r>
              <a:rPr lang="en-US" altLang="ja-JP" dirty="0" err="1"/>
              <a:t>ang</a:t>
            </a:r>
            <a:r>
              <a:rPr lang="en-US" altLang="ja-JP" dirty="0"/>
              <a:t>]</a:t>
            </a:r>
          </a:p>
          <a:p>
            <a:r>
              <a:rPr lang="ja-JP" altLang="en-US" dirty="0"/>
              <a:t>　　    </a:t>
            </a:r>
            <a:r>
              <a:rPr lang="en-US" altLang="ja-JP" dirty="0"/>
              <a:t>c=6.806707[</a:t>
            </a:r>
            <a:r>
              <a:rPr lang="en-US" altLang="ja-JP" dirty="0" err="1"/>
              <a:t>ang</a:t>
            </a:r>
            <a:r>
              <a:rPr lang="en-US" altLang="ja-JP" dirty="0"/>
              <a:t>]</a:t>
            </a:r>
          </a:p>
          <a:p>
            <a:r>
              <a:rPr kumimoji="1" lang="ja-JP" altLang="en-US" dirty="0"/>
              <a:t>角度：</a:t>
            </a:r>
            <a:r>
              <a:rPr kumimoji="1" lang="en-US" altLang="ja-JP" dirty="0"/>
              <a:t>α=β=90[</a:t>
            </a:r>
            <a:r>
              <a:rPr kumimoji="1" lang="en-US" altLang="ja-JP" dirty="0" err="1"/>
              <a:t>deg</a:t>
            </a:r>
            <a:r>
              <a:rPr kumimoji="1" lang="en-US" altLang="ja-JP" dirty="0"/>
              <a:t>]</a:t>
            </a:r>
          </a:p>
          <a:p>
            <a:r>
              <a:rPr lang="ja-JP" altLang="en-US" dirty="0"/>
              <a:t>　　     </a:t>
            </a:r>
            <a:r>
              <a:rPr lang="en-US" altLang="ja-JP" dirty="0"/>
              <a:t>γ=120[</a:t>
            </a:r>
            <a:r>
              <a:rPr lang="en-US" altLang="ja-JP" dirty="0" err="1"/>
              <a:t>deg</a:t>
            </a:r>
            <a:r>
              <a:rPr lang="en-US" altLang="ja-JP" dirty="0"/>
              <a:t>]</a:t>
            </a:r>
            <a:endParaRPr kumimoji="1" lang="en-US" altLang="ja-JP" dirty="0"/>
          </a:p>
          <a:p>
            <a:r>
              <a:rPr lang="ja-JP" altLang="en-US" dirty="0"/>
              <a:t>原子の位置：</a:t>
            </a:r>
            <a:endParaRPr kumimoji="1" lang="en-US" altLang="ja-JP" dirty="0"/>
          </a:p>
          <a:p>
            <a:r>
              <a:rPr lang="en-US" altLang="ja-JP" dirty="0"/>
              <a:t>Cd: (0.6667, 0.3333, 0.0)</a:t>
            </a:r>
          </a:p>
          <a:p>
            <a:r>
              <a:rPr lang="en-US" altLang="ja-JP" dirty="0"/>
              <a:t>S</a:t>
            </a:r>
            <a:r>
              <a:rPr kumimoji="1" lang="en-US" altLang="ja-JP" dirty="0"/>
              <a:t>: (</a:t>
            </a:r>
            <a:r>
              <a:rPr lang="en-US" altLang="ja-JP" dirty="0"/>
              <a:t>0.6667, 0.3333, 0.3770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cxnSp>
        <p:nvCxnSpPr>
          <p:cNvPr id="6" name="直線矢印コネクタ 5"/>
          <p:cNvCxnSpPr/>
          <p:nvPr/>
        </p:nvCxnSpPr>
        <p:spPr>
          <a:xfrm flipH="1">
            <a:off x="3101811" y="1951636"/>
            <a:ext cx="606279" cy="25264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/>
          <p:cNvSpPr txBox="1"/>
          <p:nvPr/>
        </p:nvSpPr>
        <p:spPr>
          <a:xfrm>
            <a:off x="3708090" y="1766970"/>
            <a:ext cx="429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</a:rPr>
              <a:t>Cd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cxnSp>
        <p:nvCxnSpPr>
          <p:cNvPr id="16" name="直線矢印コネクタ 15"/>
          <p:cNvCxnSpPr/>
          <p:nvPr/>
        </p:nvCxnSpPr>
        <p:spPr>
          <a:xfrm flipH="1">
            <a:off x="2648745" y="1412776"/>
            <a:ext cx="576063" cy="3600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/>
          <p:cNvSpPr txBox="1"/>
          <p:nvPr/>
        </p:nvSpPr>
        <p:spPr>
          <a:xfrm>
            <a:off x="3210884" y="1228110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</a:rPr>
              <a:t>S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110DB1D-7604-463F-AA62-2A59B66EB5BA}"/>
              </a:ext>
            </a:extLst>
          </p:cNvPr>
          <p:cNvSpPr txBox="1"/>
          <p:nvPr/>
        </p:nvSpPr>
        <p:spPr>
          <a:xfrm>
            <a:off x="4813208" y="4335377"/>
            <a:ext cx="1833579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err="1"/>
              <a:t>Lattice_type</a:t>
            </a:r>
            <a:r>
              <a:rPr kumimoji="1" lang="en-US" altLang="ja-JP" dirty="0"/>
              <a:t>: HEX</a:t>
            </a:r>
            <a:endParaRPr kumimoji="1" lang="ja-JP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/>
          <p:cNvSpPr txBox="1"/>
          <p:nvPr/>
        </p:nvSpPr>
        <p:spPr>
          <a:xfrm>
            <a:off x="344488" y="1043444"/>
            <a:ext cx="1821332" cy="369332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err="1"/>
              <a:t>CdS</a:t>
            </a:r>
            <a:r>
              <a:rPr kumimoji="1" lang="ja-JP" altLang="en-US" dirty="0"/>
              <a:t>のバンド構造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44488" y="4532776"/>
            <a:ext cx="3020379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/>
              <a:t>DFTB</a:t>
            </a:r>
            <a:r>
              <a:rPr kumimoji="1" lang="ja-JP" altLang="en-US" dirty="0"/>
              <a:t>で求められたバンド構造</a:t>
            </a: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457057" y="4532776"/>
            <a:ext cx="3972857" cy="92333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dirty="0"/>
              <a:t>AFLOW</a:t>
            </a:r>
            <a:r>
              <a:rPr kumimoji="1" lang="ja-JP" altLang="en-US" dirty="0"/>
              <a:t>で求められているバンド構造</a:t>
            </a:r>
            <a:endParaRPr kumimoji="1" lang="en-US" altLang="ja-JP" dirty="0"/>
          </a:p>
          <a:p>
            <a:r>
              <a:rPr lang="en-US" altLang="ja-JP" dirty="0"/>
              <a:t>(http://aflowlib.org/material.php?id=aflow:9ce2472f0e485f6d)</a:t>
            </a:r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88" y="1412776"/>
            <a:ext cx="5051428" cy="2996191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7057" y="1043444"/>
            <a:ext cx="3977143" cy="31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098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テキスト ボックス 13"/>
          <p:cNvSpPr txBox="1"/>
          <p:nvPr/>
        </p:nvSpPr>
        <p:spPr>
          <a:xfrm>
            <a:off x="416496" y="332656"/>
            <a:ext cx="1689886" cy="369332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ja-JP" dirty="0" err="1"/>
              <a:t>CdS</a:t>
            </a:r>
            <a:r>
              <a:rPr kumimoji="1" lang="ja-JP" altLang="en-US" dirty="0"/>
              <a:t>の状態密度</a:t>
            </a:r>
            <a:endParaRPr kumimoji="1" lang="en-US" altLang="ja-JP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467924" y="804875"/>
            <a:ext cx="2888932" cy="64633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/>
              <a:t>DFTB</a:t>
            </a:r>
            <a:r>
              <a:rPr kumimoji="1" lang="ja-JP" altLang="en-US" dirty="0"/>
              <a:t>で求められた状態密度</a:t>
            </a:r>
            <a:endParaRPr kumimoji="1" lang="en-US" altLang="ja-JP" dirty="0"/>
          </a:p>
          <a:p>
            <a:r>
              <a:rPr lang="ja-JP" altLang="en-US" dirty="0"/>
              <a:t>バンド・ギャップ　</a:t>
            </a:r>
            <a:r>
              <a:rPr lang="en-US" altLang="ja-JP" dirty="0"/>
              <a:t>3.23[eV]</a:t>
            </a:r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272553" y="3903953"/>
            <a:ext cx="3877564" cy="120032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ja-JP" dirty="0"/>
              <a:t>AFLOW</a:t>
            </a:r>
            <a:r>
              <a:rPr kumimoji="1" lang="ja-JP" altLang="en-US" dirty="0"/>
              <a:t>で求められ</a:t>
            </a:r>
            <a:r>
              <a:rPr lang="ja-JP" altLang="en-US" dirty="0"/>
              <a:t>ている</a:t>
            </a:r>
            <a:r>
              <a:rPr kumimoji="1" lang="ja-JP" altLang="en-US" dirty="0"/>
              <a:t>状態密度</a:t>
            </a:r>
            <a:endParaRPr kumimoji="1" lang="en-US" altLang="ja-JP" dirty="0"/>
          </a:p>
          <a:p>
            <a:r>
              <a:rPr lang="en-US" altLang="ja-JP" dirty="0"/>
              <a:t>(http://aflowlib.org/material.php?id=aflow:9ce2472f0e485f6d)</a:t>
            </a:r>
            <a:endParaRPr lang="ja-JP" altLang="en-US" dirty="0"/>
          </a:p>
          <a:p>
            <a:r>
              <a:rPr lang="ja-JP" altLang="en-US" dirty="0"/>
              <a:t>バンド・ギャップ　</a:t>
            </a:r>
            <a:r>
              <a:rPr lang="en-US" altLang="ja-JP" dirty="0"/>
              <a:t>2.6147[eV]</a:t>
            </a:r>
            <a:endParaRPr kumimoji="1"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467924" y="1554093"/>
            <a:ext cx="3280065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dirty="0"/>
              <a:t>バンド・ギャップ観測値：</a:t>
            </a:r>
            <a:r>
              <a:rPr kumimoji="1" lang="en-US" altLang="ja-JP" dirty="0"/>
              <a:t>2.42[eV]</a:t>
            </a:r>
            <a:endParaRPr kumimoji="1" lang="ja-JP" altLang="en-US" dirty="0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96" y="804875"/>
            <a:ext cx="5051428" cy="2996191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553" y="3903953"/>
            <a:ext cx="4860000" cy="2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9039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1401</TotalTime>
  <Words>124</Words>
  <Application>Microsoft Office PowerPoint</Application>
  <PresentationFormat>A4 210 x 297 mm</PresentationFormat>
  <Paragraphs>30</Paragraphs>
  <Slides>3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0" baseType="lpstr">
      <vt:lpstr>ＭＳ Ｐゴシック</vt:lpstr>
      <vt:lpstr>游ゴシック</vt:lpstr>
      <vt:lpstr>Arial</vt:lpstr>
      <vt:lpstr>Calibri</vt:lpstr>
      <vt:lpstr>Calibri Light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連続弾性体シミュレータによる 周波数シフトAFM像計算</dc:title>
  <dc:creator>Hiroo Azuma</dc:creator>
  <cp:lastModifiedBy>Hiroo Azuma</cp:lastModifiedBy>
  <cp:revision>125</cp:revision>
  <dcterms:created xsi:type="dcterms:W3CDTF">2014-07-24T00:39:12Z</dcterms:created>
  <dcterms:modified xsi:type="dcterms:W3CDTF">2018-04-03T01:31:43Z</dcterms:modified>
</cp:coreProperties>
</file>