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LiqAFM_Viscoelastic_002a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LiqAFM_Viscoelastic_002b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LiqAFM_Viscoelastic_002c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274682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5"/>
          <p:cNvSpPr>
            <a:spLocks noChangeArrowheads="1"/>
          </p:cNvSpPr>
          <p:nvPr/>
        </p:nvSpPr>
        <p:spPr bwMode="auto">
          <a:xfrm>
            <a:off x="6411913" y="6469063"/>
            <a:ext cx="2428875" cy="32543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600"/>
              <a:t>Head height vs. time</a:t>
            </a:r>
          </a:p>
        </p:txBody>
      </p:sp>
      <p:sp>
        <p:nvSpPr>
          <p:cNvPr id="105475" name="Rectangle 5"/>
          <p:cNvSpPr>
            <a:spLocks noChangeArrowheads="1"/>
          </p:cNvSpPr>
          <p:nvPr/>
        </p:nvSpPr>
        <p:spPr bwMode="auto">
          <a:xfrm>
            <a:off x="6051550" y="3444875"/>
            <a:ext cx="3149600" cy="3254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600"/>
              <a:t>Force to the tip vs. tip deviation</a:t>
            </a:r>
          </a:p>
        </p:txBody>
      </p:sp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484313"/>
            <a:ext cx="2808288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477" name="AutoShape 5"/>
          <p:cNvSpPr>
            <a:spLocks noChangeArrowheads="1"/>
          </p:cNvSpPr>
          <p:nvPr/>
        </p:nvSpPr>
        <p:spPr bwMode="auto">
          <a:xfrm>
            <a:off x="3513138" y="1074738"/>
            <a:ext cx="1871662" cy="1655762"/>
          </a:xfrm>
          <a:prstGeom prst="roundRect">
            <a:avLst>
              <a:gd name="adj" fmla="val 8741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05478" name="AutoShape 6"/>
          <p:cNvSpPr>
            <a:spLocks noChangeArrowheads="1"/>
          </p:cNvSpPr>
          <p:nvPr/>
        </p:nvSpPr>
        <p:spPr bwMode="auto">
          <a:xfrm>
            <a:off x="3513138" y="2852738"/>
            <a:ext cx="1871662" cy="1655762"/>
          </a:xfrm>
          <a:prstGeom prst="roundRect">
            <a:avLst>
              <a:gd name="adj" fmla="val 8741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05479" name="AutoShape 7"/>
          <p:cNvSpPr>
            <a:spLocks noChangeArrowheads="1"/>
          </p:cNvSpPr>
          <p:nvPr/>
        </p:nvSpPr>
        <p:spPr bwMode="auto">
          <a:xfrm>
            <a:off x="3513138" y="4651375"/>
            <a:ext cx="1871662" cy="1682750"/>
          </a:xfrm>
          <a:prstGeom prst="roundRect">
            <a:avLst>
              <a:gd name="adj" fmla="val 8741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0548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LiqAFM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溶媒を変えたときの粘弾性解析の比較</a:t>
            </a:r>
          </a:p>
        </p:txBody>
      </p:sp>
      <p:sp>
        <p:nvSpPr>
          <p:cNvPr id="105481" name="Text Box 14"/>
          <p:cNvSpPr txBox="1">
            <a:spLocks noChangeArrowheads="1"/>
          </p:cNvSpPr>
          <p:nvPr/>
        </p:nvSpPr>
        <p:spPr bwMode="auto">
          <a:xfrm>
            <a:off x="8934450" y="0"/>
            <a:ext cx="971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LiqAFM</a:t>
            </a:r>
          </a:p>
        </p:txBody>
      </p:sp>
      <p:sp>
        <p:nvSpPr>
          <p:cNvPr id="105482" name="Rectangle 4"/>
          <p:cNvSpPr>
            <a:spLocks noChangeArrowheads="1"/>
          </p:cNvSpPr>
          <p:nvPr/>
        </p:nvSpPr>
        <p:spPr bwMode="auto">
          <a:xfrm>
            <a:off x="3657600" y="1074738"/>
            <a:ext cx="793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Water</a:t>
            </a:r>
            <a:endParaRPr lang="en-US" altLang="ja-JP" sz="1800" b="1">
              <a:solidFill>
                <a:schemeClr val="hlink"/>
              </a:solidFill>
            </a:endParaRPr>
          </a:p>
        </p:txBody>
      </p:sp>
      <p:sp>
        <p:nvSpPr>
          <p:cNvPr id="105483" name="Rectangle 5"/>
          <p:cNvSpPr>
            <a:spLocks noChangeArrowheads="1"/>
          </p:cNvSpPr>
          <p:nvPr/>
        </p:nvSpPr>
        <p:spPr bwMode="auto">
          <a:xfrm>
            <a:off x="273050" y="542925"/>
            <a:ext cx="9432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/>
              <a:t>溶媒として水、エタノール、</a:t>
            </a:r>
            <a:r>
              <a:rPr lang="en-US" altLang="ja-JP" sz="1600"/>
              <a:t>n-</a:t>
            </a:r>
            <a:r>
              <a:rPr lang="ja-JP" altLang="en-US" sz="1600"/>
              <a:t>ヘキサデカンを選び、カンチレバーの振動の条件を揃えて粘弾性解析のシミュレートを行った。 </a:t>
            </a:r>
            <a:endParaRPr lang="en-US" altLang="ja-JP" sz="1600"/>
          </a:p>
        </p:txBody>
      </p:sp>
      <p:sp>
        <p:nvSpPr>
          <p:cNvPr id="105484" name="Rectangle 5"/>
          <p:cNvSpPr>
            <a:spLocks noChangeArrowheads="1"/>
          </p:cNvSpPr>
          <p:nvPr/>
        </p:nvSpPr>
        <p:spPr bwMode="auto">
          <a:xfrm>
            <a:off x="847725" y="3357563"/>
            <a:ext cx="184943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Length: 400 μm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Width: 150 to 30 μm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Thickness: 15 </a:t>
            </a:r>
            <a:r>
              <a:rPr lang="el-GR" altLang="ja-JP" sz="1400">
                <a:cs typeface="Arial" panose="020B0604020202020204" pitchFamily="34" charset="0"/>
              </a:rPr>
              <a:t>μ</a:t>
            </a:r>
            <a:r>
              <a:rPr lang="en-US" altLang="ja-JP" sz="1400"/>
              <a:t>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Frequency: 40 kHz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Amplitude: 10 nm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2048 steps/cycle</a:t>
            </a:r>
          </a:p>
        </p:txBody>
      </p:sp>
      <p:sp>
        <p:nvSpPr>
          <p:cNvPr id="105485" name="Rectangle 4"/>
          <p:cNvSpPr>
            <a:spLocks noChangeArrowheads="1"/>
          </p:cNvSpPr>
          <p:nvPr/>
        </p:nvSpPr>
        <p:spPr bwMode="auto">
          <a:xfrm>
            <a:off x="3657600" y="2901950"/>
            <a:ext cx="958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Ethanol</a:t>
            </a:r>
            <a:endParaRPr lang="en-US" altLang="ja-JP" sz="1800" b="1">
              <a:solidFill>
                <a:schemeClr val="hlink"/>
              </a:solidFill>
            </a:endParaRPr>
          </a:p>
        </p:txBody>
      </p:sp>
      <p:sp>
        <p:nvSpPr>
          <p:cNvPr id="105486" name="Rectangle 4"/>
          <p:cNvSpPr>
            <a:spLocks noChangeArrowheads="1"/>
          </p:cNvSpPr>
          <p:nvPr/>
        </p:nvSpPr>
        <p:spPr bwMode="auto">
          <a:xfrm>
            <a:off x="3657600" y="4702175"/>
            <a:ext cx="163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n-hexadecane</a:t>
            </a:r>
            <a:endParaRPr lang="en-US" altLang="ja-JP" sz="1800" b="1">
              <a:solidFill>
                <a:schemeClr val="hlink"/>
              </a:solidFill>
            </a:endParaRPr>
          </a:p>
        </p:txBody>
      </p:sp>
      <p:sp>
        <p:nvSpPr>
          <p:cNvPr id="105487" name="Rectangle 5"/>
          <p:cNvSpPr>
            <a:spLocks noChangeArrowheads="1"/>
          </p:cNvSpPr>
          <p:nvPr/>
        </p:nvSpPr>
        <p:spPr bwMode="auto">
          <a:xfrm>
            <a:off x="3602038" y="1435100"/>
            <a:ext cx="17827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Kinematic viscosity: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0.891 x 10</a:t>
            </a:r>
            <a:r>
              <a:rPr lang="en-US" altLang="ja-JP" sz="1400" baseline="30000"/>
              <a:t>-6</a:t>
            </a:r>
            <a:r>
              <a:rPr lang="en-US" altLang="ja-JP" sz="1400"/>
              <a:t> m</a:t>
            </a:r>
            <a:r>
              <a:rPr lang="en-US" altLang="ja-JP" sz="1400" baseline="30000"/>
              <a:t>2</a:t>
            </a:r>
            <a:r>
              <a:rPr lang="en-US" altLang="ja-JP" sz="1400"/>
              <a:t>/s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Density: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997.0 kg/m</a:t>
            </a:r>
            <a:r>
              <a:rPr lang="en-US" altLang="ja-JP" sz="1400" baseline="30000"/>
              <a:t>3</a:t>
            </a:r>
          </a:p>
        </p:txBody>
      </p:sp>
      <p:sp>
        <p:nvSpPr>
          <p:cNvPr id="105488" name="Rectangle 5"/>
          <p:cNvSpPr>
            <a:spLocks noChangeArrowheads="1"/>
          </p:cNvSpPr>
          <p:nvPr/>
        </p:nvSpPr>
        <p:spPr bwMode="auto">
          <a:xfrm>
            <a:off x="3602038" y="3284538"/>
            <a:ext cx="17827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Kinematic viscosity: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1.396 x 10</a:t>
            </a:r>
            <a:r>
              <a:rPr lang="en-US" altLang="ja-JP" sz="1400" baseline="30000"/>
              <a:t>-6</a:t>
            </a:r>
            <a:r>
              <a:rPr lang="en-US" altLang="ja-JP" sz="1400"/>
              <a:t> m</a:t>
            </a:r>
            <a:r>
              <a:rPr lang="en-US" altLang="ja-JP" sz="1400" baseline="30000"/>
              <a:t>2</a:t>
            </a:r>
            <a:r>
              <a:rPr lang="en-US" altLang="ja-JP" sz="1400"/>
              <a:t>/s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Density: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785.0 kg/m</a:t>
            </a:r>
            <a:r>
              <a:rPr lang="en-US" altLang="ja-JP" sz="1400" baseline="30000"/>
              <a:t>3</a:t>
            </a:r>
          </a:p>
        </p:txBody>
      </p:sp>
      <p:sp>
        <p:nvSpPr>
          <p:cNvPr id="105489" name="Rectangle 5"/>
          <p:cNvSpPr>
            <a:spLocks noChangeArrowheads="1"/>
          </p:cNvSpPr>
          <p:nvPr/>
        </p:nvSpPr>
        <p:spPr bwMode="auto">
          <a:xfrm>
            <a:off x="3602038" y="5110163"/>
            <a:ext cx="17827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Kinematic viscosity: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4.34 x 10</a:t>
            </a:r>
            <a:r>
              <a:rPr lang="en-US" altLang="ja-JP" sz="1400" baseline="30000"/>
              <a:t>-6</a:t>
            </a:r>
            <a:r>
              <a:rPr lang="en-US" altLang="ja-JP" sz="1400"/>
              <a:t> m</a:t>
            </a:r>
            <a:r>
              <a:rPr lang="en-US" altLang="ja-JP" sz="1400" baseline="30000"/>
              <a:t>2</a:t>
            </a:r>
            <a:r>
              <a:rPr lang="en-US" altLang="ja-JP" sz="1400"/>
              <a:t>/s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Density: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769.99 kg/m</a:t>
            </a:r>
            <a:r>
              <a:rPr lang="en-US" altLang="ja-JP" sz="1400" baseline="30000"/>
              <a:t>3</a:t>
            </a:r>
          </a:p>
        </p:txBody>
      </p:sp>
      <p:sp>
        <p:nvSpPr>
          <p:cNvPr id="105490" name="Rectangle 5"/>
          <p:cNvSpPr>
            <a:spLocks noChangeArrowheads="1"/>
          </p:cNvSpPr>
          <p:nvPr/>
        </p:nvSpPr>
        <p:spPr bwMode="auto">
          <a:xfrm>
            <a:off x="417513" y="1193800"/>
            <a:ext cx="3095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先端に探針を取り付けたカンチレバー</a:t>
            </a:r>
          </a:p>
        </p:txBody>
      </p:sp>
      <p:sp>
        <p:nvSpPr>
          <p:cNvPr id="105491" name="Line 19"/>
          <p:cNvSpPr>
            <a:spLocks noChangeShapeType="1"/>
          </p:cNvSpPr>
          <p:nvPr/>
        </p:nvSpPr>
        <p:spPr bwMode="auto">
          <a:xfrm>
            <a:off x="560388" y="1773238"/>
            <a:ext cx="0" cy="5746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05492" name="Rectangle 5"/>
          <p:cNvSpPr>
            <a:spLocks noChangeArrowheads="1"/>
          </p:cNvSpPr>
          <p:nvPr/>
        </p:nvSpPr>
        <p:spPr bwMode="auto">
          <a:xfrm>
            <a:off x="0" y="4868863"/>
            <a:ext cx="3513138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ja-JP" altLang="en-US" sz="1400"/>
              <a:t>　　動粘性係数は、水＜エタノール＜</a:t>
            </a:r>
            <a:r>
              <a:rPr lang="en-US" altLang="ja-JP" sz="1400"/>
              <a:t>n-</a:t>
            </a:r>
            <a:r>
              <a:rPr lang="ja-JP" altLang="en-US" sz="1400"/>
              <a:t>ヘキサデカンの順に大きくなる。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ja-JP" altLang="en-US" sz="1400"/>
              <a:t>　　今回のシミュレートでは、粘弾性解析によって得られたフォースカーブには溶媒による差異がほとんど見られなかった。ただしカンチレバー振動の時間変化にははっきりと違いが現れている。</a:t>
            </a:r>
            <a:endParaRPr lang="en-US" altLang="ja-JP" sz="1400"/>
          </a:p>
        </p:txBody>
      </p:sp>
      <p:pic>
        <p:nvPicPr>
          <p:cNvPr id="105493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908050"/>
            <a:ext cx="3881438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94" name="Picture 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3843338"/>
            <a:ext cx="3887788" cy="272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495" name="Rectangle 5"/>
          <p:cNvSpPr>
            <a:spLocks noChangeArrowheads="1"/>
          </p:cNvSpPr>
          <p:nvPr/>
        </p:nvSpPr>
        <p:spPr bwMode="auto">
          <a:xfrm>
            <a:off x="631825" y="3068638"/>
            <a:ext cx="2233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Condition of the cantilever</a:t>
            </a:r>
          </a:p>
        </p:txBody>
      </p:sp>
      <p:sp>
        <p:nvSpPr>
          <p:cNvPr id="105496" name="Line 18"/>
          <p:cNvSpPr>
            <a:spLocks noChangeAspect="1" noChangeShapeType="1"/>
          </p:cNvSpPr>
          <p:nvPr/>
        </p:nvSpPr>
        <p:spPr bwMode="auto">
          <a:xfrm>
            <a:off x="6248400" y="1484313"/>
            <a:ext cx="15843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05497" name="Freeform 24"/>
          <p:cNvSpPr>
            <a:spLocks noChangeAspect="1"/>
          </p:cNvSpPr>
          <p:nvPr/>
        </p:nvSpPr>
        <p:spPr bwMode="auto">
          <a:xfrm>
            <a:off x="7977188" y="1489075"/>
            <a:ext cx="666750" cy="885825"/>
          </a:xfrm>
          <a:custGeom>
            <a:avLst/>
            <a:gdLst>
              <a:gd name="T0" fmla="*/ 0 w 231"/>
              <a:gd name="T1" fmla="*/ 0 h 233"/>
              <a:gd name="T2" fmla="*/ 2147483646 w 231"/>
              <a:gd name="T3" fmla="*/ 2147483646 h 233"/>
              <a:gd name="T4" fmla="*/ 2147483646 w 231"/>
              <a:gd name="T5" fmla="*/ 2147483646 h 233"/>
              <a:gd name="T6" fmla="*/ 0 60000 65536"/>
              <a:gd name="T7" fmla="*/ 0 60000 65536"/>
              <a:gd name="T8" fmla="*/ 0 60000 65536"/>
              <a:gd name="T9" fmla="*/ 0 w 231"/>
              <a:gd name="T10" fmla="*/ 0 h 233"/>
              <a:gd name="T11" fmla="*/ 231 w 231"/>
              <a:gd name="T12" fmla="*/ 233 h 2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1" h="233">
                <a:moveTo>
                  <a:pt x="0" y="0"/>
                </a:moveTo>
                <a:cubicBezTo>
                  <a:pt x="29" y="7"/>
                  <a:pt x="62" y="21"/>
                  <a:pt x="100" y="60"/>
                </a:cubicBezTo>
                <a:cubicBezTo>
                  <a:pt x="138" y="99"/>
                  <a:pt x="204" y="197"/>
                  <a:pt x="231" y="233"/>
                </a:cubicBezTo>
              </a:path>
            </a:pathLst>
          </a:custGeom>
          <a:noFill/>
          <a:ln w="12700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05498" name="Freeform 25"/>
          <p:cNvSpPr>
            <a:spLocks noChangeAspect="1"/>
          </p:cNvSpPr>
          <p:nvPr/>
        </p:nvSpPr>
        <p:spPr bwMode="auto">
          <a:xfrm>
            <a:off x="8763000" y="1638300"/>
            <a:ext cx="438150" cy="1085850"/>
          </a:xfrm>
          <a:custGeom>
            <a:avLst/>
            <a:gdLst>
              <a:gd name="T0" fmla="*/ 0 w 276"/>
              <a:gd name="T1" fmla="*/ 2147483646 h 684"/>
              <a:gd name="T2" fmla="*/ 2147483646 w 276"/>
              <a:gd name="T3" fmla="*/ 2147483646 h 684"/>
              <a:gd name="T4" fmla="*/ 2147483646 w 276"/>
              <a:gd name="T5" fmla="*/ 2147483646 h 684"/>
              <a:gd name="T6" fmla="*/ 2147483646 w 276"/>
              <a:gd name="T7" fmla="*/ 0 h 684"/>
              <a:gd name="T8" fmla="*/ 0 60000 65536"/>
              <a:gd name="T9" fmla="*/ 0 60000 65536"/>
              <a:gd name="T10" fmla="*/ 0 60000 65536"/>
              <a:gd name="T11" fmla="*/ 0 60000 65536"/>
              <a:gd name="T12" fmla="*/ 0 w 276"/>
              <a:gd name="T13" fmla="*/ 0 h 684"/>
              <a:gd name="T14" fmla="*/ 130 w 276"/>
              <a:gd name="T15" fmla="*/ 642 h 6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6" h="684">
                <a:moveTo>
                  <a:pt x="0" y="630"/>
                </a:moveTo>
                <a:lnTo>
                  <a:pt x="27" y="684"/>
                </a:lnTo>
                <a:lnTo>
                  <a:pt x="264" y="144"/>
                </a:lnTo>
                <a:lnTo>
                  <a:pt x="276" y="0"/>
                </a:lnTo>
              </a:path>
            </a:pathLst>
          </a:custGeom>
          <a:noFill/>
          <a:ln w="12700" cap="flat" cmpd="sng">
            <a:solidFill>
              <a:srgbClr val="0099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05499" name="Freeform 26"/>
          <p:cNvSpPr>
            <a:spLocks noChangeAspect="1"/>
          </p:cNvSpPr>
          <p:nvPr/>
        </p:nvSpPr>
        <p:spPr bwMode="auto">
          <a:xfrm>
            <a:off x="8196263" y="1628775"/>
            <a:ext cx="762000" cy="1176338"/>
          </a:xfrm>
          <a:custGeom>
            <a:avLst/>
            <a:gdLst>
              <a:gd name="T0" fmla="*/ 2147483646 w 513"/>
              <a:gd name="T1" fmla="*/ 0 h 792"/>
              <a:gd name="T2" fmla="*/ 2147483646 w 513"/>
              <a:gd name="T3" fmla="*/ 2147483646 h 792"/>
              <a:gd name="T4" fmla="*/ 2147483646 w 513"/>
              <a:gd name="T5" fmla="*/ 2147483646 h 792"/>
              <a:gd name="T6" fmla="*/ 0 w 513"/>
              <a:gd name="T7" fmla="*/ 2147483646 h 792"/>
              <a:gd name="T8" fmla="*/ 0 60000 65536"/>
              <a:gd name="T9" fmla="*/ 0 60000 65536"/>
              <a:gd name="T10" fmla="*/ 0 60000 65536"/>
              <a:gd name="T11" fmla="*/ 0 60000 65536"/>
              <a:gd name="T12" fmla="*/ 0 w 513"/>
              <a:gd name="T13" fmla="*/ 0 h 792"/>
              <a:gd name="T14" fmla="*/ 254 w 513"/>
              <a:gd name="T15" fmla="*/ 914 h 7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13" h="792">
                <a:moveTo>
                  <a:pt x="513" y="0"/>
                </a:moveTo>
                <a:lnTo>
                  <a:pt x="438" y="111"/>
                </a:lnTo>
                <a:lnTo>
                  <a:pt x="105" y="750"/>
                </a:lnTo>
                <a:lnTo>
                  <a:pt x="0" y="792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05500" name="Line 23"/>
          <p:cNvSpPr>
            <a:spLocks noChangeShapeType="1"/>
          </p:cNvSpPr>
          <p:nvPr/>
        </p:nvSpPr>
        <p:spPr bwMode="auto">
          <a:xfrm>
            <a:off x="6858000" y="1676400"/>
            <a:ext cx="1100138" cy="1290638"/>
          </a:xfrm>
          <a:custGeom>
            <a:avLst/>
            <a:gdLst>
              <a:gd name="T0" fmla="*/ 2147483646 w 693"/>
              <a:gd name="T1" fmla="*/ 2147483646 h 813"/>
              <a:gd name="T2" fmla="*/ 0 w 693"/>
              <a:gd name="T3" fmla="*/ 0 h 81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93" h="813">
                <a:moveTo>
                  <a:pt x="693" y="813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66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05501" name="Rectangle 12"/>
          <p:cNvSpPr>
            <a:spLocks noChangeArrowheads="1"/>
          </p:cNvSpPr>
          <p:nvPr/>
        </p:nvSpPr>
        <p:spPr bwMode="auto">
          <a:xfrm>
            <a:off x="6248400" y="1196975"/>
            <a:ext cx="641350" cy="182563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非接触</a:t>
            </a:r>
          </a:p>
        </p:txBody>
      </p:sp>
      <p:sp>
        <p:nvSpPr>
          <p:cNvPr id="105502" name="Rectangle 12"/>
          <p:cNvSpPr>
            <a:spLocks noChangeArrowheads="1"/>
          </p:cNvSpPr>
          <p:nvPr/>
        </p:nvSpPr>
        <p:spPr bwMode="auto">
          <a:xfrm>
            <a:off x="8840788" y="2852738"/>
            <a:ext cx="488950" cy="182562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>
                <a:solidFill>
                  <a:schemeClr val="bg1"/>
                </a:solidFill>
              </a:rPr>
              <a:t>接触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138</Words>
  <Application>Microsoft Office PowerPoint</Application>
  <PresentationFormat>A4 210 x 297 mm</PresentationFormat>
  <Paragraphs>36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【LiqAFM】溶媒を変えたときの粘弾性解析の比較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1015</cp:revision>
  <dcterms:created xsi:type="dcterms:W3CDTF">2014-03-31T02:49:52Z</dcterms:created>
  <dcterms:modified xsi:type="dcterms:W3CDTF">2016-09-01T08:48:13Z</dcterms:modified>
</cp:coreProperties>
</file>