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9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49" d="100"/>
          <a:sy n="49" d="100"/>
        </p:scale>
        <p:origin x="288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fontAlgn="ctr" hangingPunct="1"/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DFTB_ConstCurrentSTM_Organic_007a</a:t>
            </a:r>
            <a:r>
              <a:rPr lang="en-US" altLang="ja-JP" dirty="0" smtClean="0"/>
              <a:t>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DFTB_ConstCurrentSTM_Organic_007b</a:t>
            </a:r>
            <a:r>
              <a:rPr lang="en-US" altLang="ja-JP" smtClean="0"/>
              <a:t> </a:t>
            </a:r>
            <a:endParaRPr lang="en-US" altLang="ja-JP" dirty="0" smtClean="0"/>
          </a:p>
          <a:p>
            <a:pPr eaLnBrk="1" fontAlgn="ctr" hangingPunct="1"/>
            <a:r>
              <a:rPr lang="en-US" altLang="ja-JP" dirty="0" smtClean="0">
                <a:solidFill>
                  <a:srgbClr val="000080"/>
                </a:solidFill>
              </a:rPr>
              <a:t>STM </a:t>
            </a:r>
            <a:r>
              <a:rPr lang="en-US" altLang="ja-JP" dirty="0" smtClean="0">
                <a:solidFill>
                  <a:srgbClr val="000080"/>
                </a:solidFill>
              </a:rPr>
              <a:t>image (9.0 × 10.8 nm</a:t>
            </a:r>
            <a:r>
              <a:rPr lang="en-US" altLang="ja-JP" baseline="30000" dirty="0" smtClean="0">
                <a:solidFill>
                  <a:srgbClr val="000080"/>
                </a:solidFill>
              </a:rPr>
              <a:t>2</a:t>
            </a:r>
            <a:r>
              <a:rPr lang="en-US" altLang="ja-JP" dirty="0" smtClean="0">
                <a:solidFill>
                  <a:srgbClr val="000080"/>
                </a:solidFill>
              </a:rPr>
              <a:t>, I = 2 </a:t>
            </a:r>
            <a:r>
              <a:rPr lang="en-US" altLang="ja-JP" dirty="0" err="1" smtClean="0">
                <a:solidFill>
                  <a:srgbClr val="000080"/>
                </a:solidFill>
              </a:rPr>
              <a:t>nA</a:t>
            </a:r>
            <a:r>
              <a:rPr lang="en-US" altLang="ja-JP" dirty="0" smtClean="0">
                <a:solidFill>
                  <a:srgbClr val="000080"/>
                </a:solidFill>
              </a:rPr>
              <a:t>, V = 0.1 V) of a </a:t>
            </a:r>
            <a:r>
              <a:rPr lang="en-US" altLang="ja-JP" dirty="0" err="1" smtClean="0">
                <a:solidFill>
                  <a:srgbClr val="000080"/>
                </a:solidFill>
              </a:rPr>
              <a:t>polythiophene</a:t>
            </a:r>
            <a:r>
              <a:rPr lang="en-US" altLang="ja-JP" dirty="0" smtClean="0">
                <a:solidFill>
                  <a:srgbClr val="000080"/>
                </a:solidFill>
              </a:rPr>
              <a:t> wire (inset) polymerized on a Au(111) sample.</a:t>
            </a:r>
          </a:p>
          <a:p>
            <a:pPr eaLnBrk="1" fontAlgn="ctr" hangingPunct="1"/>
            <a:endParaRPr lang="zh-TW" altLang="en-US" dirty="0" smtClean="0"/>
          </a:p>
        </p:txBody>
      </p:sp>
      <p:sp>
        <p:nvSpPr>
          <p:cNvPr id="1638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FC10A156-1884-4ED9-BE61-BD770C010C3D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59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w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/>
          <p:nvPr/>
        </p:nvGrpSpPr>
        <p:grpSpPr>
          <a:xfrm>
            <a:off x="5889625" y="1017677"/>
            <a:ext cx="3887788" cy="3248025"/>
            <a:chOff x="5889625" y="1017677"/>
            <a:chExt cx="3887788" cy="3248025"/>
          </a:xfrm>
        </p:grpSpPr>
        <p:sp>
          <p:nvSpPr>
            <p:cNvPr id="15368" name="角丸四角形 18"/>
            <p:cNvSpPr>
              <a:spLocks noChangeArrowheads="1"/>
            </p:cNvSpPr>
            <p:nvPr/>
          </p:nvSpPr>
          <p:spPr bwMode="auto">
            <a:xfrm>
              <a:off x="5889625" y="1039902"/>
              <a:ext cx="3887788" cy="3225800"/>
            </a:xfrm>
            <a:prstGeom prst="roundRect">
              <a:avLst>
                <a:gd name="adj" fmla="val 7403"/>
              </a:avLst>
            </a:prstGeom>
            <a:solidFill>
              <a:srgbClr val="FFCCCC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369" name="Rectangle 18"/>
            <p:cNvSpPr>
              <a:spLocks noChangeArrowheads="1"/>
            </p:cNvSpPr>
            <p:nvPr/>
          </p:nvSpPr>
          <p:spPr bwMode="auto">
            <a:xfrm>
              <a:off x="7035800" y="1017677"/>
              <a:ext cx="194468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cf. Experiment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370" name="正方形/長方形 2"/>
            <p:cNvSpPr>
              <a:spLocks noChangeArrowheads="1"/>
            </p:cNvSpPr>
            <p:nvPr/>
          </p:nvSpPr>
          <p:spPr bwMode="auto">
            <a:xfrm>
              <a:off x="6332538" y="3628597"/>
              <a:ext cx="287813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ja-JP" sz="1400" dirty="0">
                  <a:solidFill>
                    <a:srgbClr val="000080"/>
                  </a:solidFill>
                  <a:latin typeface="Arial" panose="020B0604020202020204" pitchFamily="34" charset="0"/>
                </a:rPr>
                <a:t>STM image (I = 2 </a:t>
              </a:r>
              <a:r>
                <a:rPr lang="en-US" altLang="ja-JP" sz="1400" dirty="0" err="1">
                  <a:solidFill>
                    <a:srgbClr val="000080"/>
                  </a:solidFill>
                  <a:latin typeface="Arial" panose="020B0604020202020204" pitchFamily="34" charset="0"/>
                </a:rPr>
                <a:t>nA</a:t>
              </a:r>
              <a:r>
                <a:rPr lang="en-US" altLang="ja-JP" sz="1400" dirty="0">
                  <a:solidFill>
                    <a:srgbClr val="000080"/>
                  </a:solidFill>
                  <a:latin typeface="Arial" panose="020B0604020202020204" pitchFamily="34" charset="0"/>
                </a:rPr>
                <a:t>, V = 0.1 V).</a:t>
              </a:r>
            </a:p>
          </p:txBody>
        </p:sp>
        <p:sp>
          <p:nvSpPr>
            <p:cNvPr id="15371" name="正方形/長方形 2"/>
            <p:cNvSpPr>
              <a:spLocks noChangeArrowheads="1"/>
            </p:cNvSpPr>
            <p:nvPr/>
          </p:nvSpPr>
          <p:spPr bwMode="auto">
            <a:xfrm>
              <a:off x="5957888" y="3906409"/>
              <a:ext cx="370205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nb-NO" altLang="ja-JP" sz="1200">
                  <a:solidFill>
                    <a:schemeClr val="tx1"/>
                  </a:solidFill>
                </a:rPr>
                <a:t>Gael Reecht et al., Phys. Rev. Lett. 2, 112, 047403 (2014).</a:t>
              </a:r>
            </a:p>
          </p:txBody>
        </p:sp>
        <p:pic>
          <p:nvPicPr>
            <p:cNvPr id="15372" name="図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9113" y="1353936"/>
              <a:ext cx="1974457" cy="2306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テキスト ボックス 1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62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</a:t>
            </a:r>
            <a:r>
              <a:rPr lang="ja-JP" altLang="en-US" dirty="0" smtClean="0"/>
              <a:t>ポリチオフェンワイヤの</a:t>
            </a:r>
            <a:r>
              <a:rPr lang="en-US" altLang="ja-JP" dirty="0" smtClean="0"/>
              <a:t>constant current STM</a:t>
            </a:r>
            <a:r>
              <a:rPr lang="ja-JP" altLang="en-US" dirty="0" smtClean="0"/>
              <a:t>像</a:t>
            </a:r>
          </a:p>
        </p:txBody>
      </p:sp>
      <p:sp>
        <p:nvSpPr>
          <p:cNvPr id="20" name="テキスト ボックス 16"/>
          <p:cNvSpPr txBox="1">
            <a:spLocks noChangeArrowheads="1"/>
          </p:cNvSpPr>
          <p:nvPr/>
        </p:nvSpPr>
        <p:spPr bwMode="auto">
          <a:xfrm>
            <a:off x="71438" y="4373426"/>
            <a:ext cx="1108075" cy="3683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panose="020B0604020202020204" pitchFamily="34" charset="0"/>
              </a:rPr>
              <a:t>計算結果</a:t>
            </a:r>
          </a:p>
        </p:txBody>
      </p:sp>
      <p:sp>
        <p:nvSpPr>
          <p:cNvPr id="22" name="正方形/長方形 5"/>
          <p:cNvSpPr>
            <a:spLocks noChangeArrowheads="1"/>
          </p:cNvSpPr>
          <p:nvPr/>
        </p:nvSpPr>
        <p:spPr bwMode="auto">
          <a:xfrm>
            <a:off x="6469520" y="4435338"/>
            <a:ext cx="3100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ja-JP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r>
              <a:rPr lang="en-US" altLang="ja-JP" baseline="-25000">
                <a:solidFill>
                  <a:srgbClr val="000000"/>
                </a:solidFill>
                <a:latin typeface="Arial" panose="020B0604020202020204" pitchFamily="34" charset="0"/>
              </a:rPr>
              <a:t>tip</a:t>
            </a:r>
            <a:r>
              <a:rPr lang="en-US" altLang="ja-JP">
                <a:solidFill>
                  <a:srgbClr val="000000"/>
                </a:solidFill>
                <a:latin typeface="Arial" panose="020B0604020202020204" pitchFamily="34" charset="0"/>
              </a:rPr>
              <a:t> = -0.5 V, I =</a:t>
            </a:r>
            <a:r>
              <a:rPr lang="ja-JP" altLang="en-US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ja-JP">
                <a:solidFill>
                  <a:srgbClr val="000000"/>
                </a:solidFill>
                <a:latin typeface="Arial" panose="020B0604020202020204" pitchFamily="34" charset="0"/>
              </a:rPr>
              <a:t>100 nA.</a:t>
            </a:r>
          </a:p>
        </p:txBody>
      </p:sp>
      <p:sp>
        <p:nvSpPr>
          <p:cNvPr id="23" name="正方形/長方形 19"/>
          <p:cNvSpPr>
            <a:spLocks noChangeArrowheads="1"/>
          </p:cNvSpPr>
          <p:nvPr/>
        </p:nvSpPr>
        <p:spPr bwMode="auto">
          <a:xfrm>
            <a:off x="1581607" y="4435338"/>
            <a:ext cx="3100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ja-JP" dirty="0" err="1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r>
              <a:rPr lang="en-US" altLang="ja-JP" baseline="-25000" dirty="0" err="1">
                <a:solidFill>
                  <a:srgbClr val="000000"/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rgbClr val="000000"/>
                </a:solidFill>
                <a:latin typeface="Arial" panose="020B0604020202020204" pitchFamily="34" charset="0"/>
              </a:rPr>
              <a:t> = +0.5 V, I =</a:t>
            </a:r>
            <a:r>
              <a:rPr lang="ja-JP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ja-JP" dirty="0">
                <a:solidFill>
                  <a:srgbClr val="000000"/>
                </a:solidFill>
                <a:latin typeface="Arial" panose="020B0604020202020204" pitchFamily="34" charset="0"/>
              </a:rPr>
              <a:t>100 </a:t>
            </a:r>
            <a:r>
              <a:rPr lang="en-US" altLang="ja-JP" dirty="0" err="1">
                <a:solidFill>
                  <a:srgbClr val="000000"/>
                </a:solidFill>
                <a:latin typeface="Arial" panose="020B0604020202020204" pitchFamily="34" charset="0"/>
              </a:rPr>
              <a:t>nA.</a:t>
            </a:r>
            <a:endParaRPr lang="en-US" altLang="ja-JP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4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4805226"/>
            <a:ext cx="48450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図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975" y="4805226"/>
            <a:ext cx="4843463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図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5140189"/>
            <a:ext cx="2255838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図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0" y="5140189"/>
            <a:ext cx="2254250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128588" y="831939"/>
            <a:ext cx="5594350" cy="3433763"/>
            <a:chOff x="128588" y="457200"/>
            <a:chExt cx="5594350" cy="3433763"/>
          </a:xfrm>
        </p:grpSpPr>
        <p:sp>
          <p:nvSpPr>
            <p:cNvPr id="28" name="テキスト ボックス 14"/>
            <p:cNvSpPr txBox="1">
              <a:spLocks noChangeArrowheads="1"/>
            </p:cNvSpPr>
            <p:nvPr/>
          </p:nvSpPr>
          <p:spPr bwMode="auto">
            <a:xfrm>
              <a:off x="1106488" y="2747963"/>
              <a:ext cx="3617912" cy="954087"/>
            </a:xfrm>
            <a:prstGeom prst="rect">
              <a:avLst/>
            </a:prstGeom>
            <a:solidFill>
              <a:srgbClr val="FFFF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400" dirty="0">
                  <a:solidFill>
                    <a:schemeClr val="tx1"/>
                  </a:solidFill>
                  <a:latin typeface="+mn-lt"/>
                </a:rPr>
                <a:t>探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針：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 Si</a:t>
              </a:r>
              <a:r>
                <a:rPr lang="en-US" altLang="ja-JP" sz="1400" baseline="-25000" dirty="0" smtClean="0">
                  <a:solidFill>
                    <a:schemeClr val="tx1"/>
                  </a:solidFill>
                  <a:latin typeface="+mn-lt"/>
                </a:rPr>
                <a:t>4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H</a:t>
              </a:r>
              <a:r>
                <a:rPr lang="en-US" altLang="ja-JP" sz="1400" baseline="-25000" dirty="0" smtClean="0">
                  <a:solidFill>
                    <a:schemeClr val="tx1"/>
                  </a:solidFill>
                  <a:latin typeface="+mn-lt"/>
                </a:rPr>
                <a:t>9</a:t>
              </a: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試料： 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Au(111)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面上のポリチオフェン分子</a:t>
              </a:r>
              <a:endParaRPr lang="en-US" altLang="ja-JP" sz="1400" dirty="0" smtClean="0">
                <a:solidFill>
                  <a:schemeClr val="tx1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+mn-lt"/>
                </a:rPr>
                <a:t>スキャンエリア：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40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 Å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x 20 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Å</a:t>
              </a:r>
              <a:r>
                <a:rPr lang="ja-JP" altLang="en-US" sz="1400" dirty="0" smtClean="0">
                  <a:solidFill>
                    <a:srgbClr val="000000"/>
                  </a:solidFill>
                </a:rPr>
                <a:t> </a:t>
              </a:r>
              <a:endParaRPr lang="en-US" altLang="ja-JP" sz="1400" dirty="0" smtClean="0">
                <a:solidFill>
                  <a:srgbClr val="000000"/>
                </a:solidFill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スキャンモード</a:t>
              </a:r>
              <a:r>
                <a:rPr lang="ja-JP" altLang="en-US" sz="1400" dirty="0">
                  <a:solidFill>
                    <a:srgbClr val="000000"/>
                  </a:solidFill>
                  <a:latin typeface="Arial"/>
                </a:rPr>
                <a:t>： </a:t>
              </a:r>
              <a:r>
                <a:rPr lang="en-US" altLang="ja-JP" sz="1400" dirty="0">
                  <a:solidFill>
                    <a:srgbClr val="000000"/>
                  </a:solidFill>
                  <a:latin typeface="Arial"/>
                </a:rPr>
                <a:t>constant current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STM</a:t>
              </a:r>
              <a:endParaRPr lang="en-US" altLang="ja-JP" sz="1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" name="角丸四角形 28"/>
            <p:cNvSpPr>
              <a:spLocks noChangeArrowheads="1"/>
            </p:cNvSpPr>
            <p:nvPr/>
          </p:nvSpPr>
          <p:spPr bwMode="auto">
            <a:xfrm>
              <a:off x="128588" y="660400"/>
              <a:ext cx="5594350" cy="3230563"/>
            </a:xfrm>
            <a:prstGeom prst="roundRect">
              <a:avLst>
                <a:gd name="adj" fmla="val 9222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352425" y="457200"/>
              <a:ext cx="1958975" cy="369888"/>
            </a:xfrm>
            <a:prstGeom prst="rect">
              <a:avLst/>
            </a:prstGeom>
            <a:solidFill>
              <a:srgbClr val="EAF4D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シミュレートモデル</a:t>
              </a:r>
            </a:p>
          </p:txBody>
        </p:sp>
        <p:pic>
          <p:nvPicPr>
            <p:cNvPr id="32" name="図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963" y="815975"/>
              <a:ext cx="3568700" cy="190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55235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129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【DFTB】 ポリチオフェンワイヤのconstant current STM像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1016</cp:revision>
  <dcterms:created xsi:type="dcterms:W3CDTF">2014-03-31T02:49:52Z</dcterms:created>
  <dcterms:modified xsi:type="dcterms:W3CDTF">2016-09-05T02:40:49Z</dcterms:modified>
</cp:coreProperties>
</file>