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6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Analyzer_ImageProcessing_001</a:t>
            </a:r>
            <a:endParaRPr lang="en-US" altLang="ja-JP" dirty="0" smtClean="0"/>
          </a:p>
          <a:p>
            <a:r>
              <a:rPr lang="en-US" altLang="ja-JP" dirty="0" smtClean="0"/>
              <a:t>(</a:t>
            </a:r>
            <a:r>
              <a:rPr lang="ja-JP" altLang="en-US" dirty="0" smtClean="0"/>
              <a:t>東京工業大学・大学院総合理工学研究科、材料物理科学専攻、量子表面講座、平山博之教授様より提供</a:t>
            </a:r>
            <a:r>
              <a:rPr lang="en-US" altLang="ja-JP" smtClean="0"/>
              <a:t>)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672920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Si(111)-(7x7) DAS</a:t>
            </a:r>
            <a:r>
              <a:rPr lang="ja-JP" altLang="en-US" dirty="0" smtClean="0"/>
              <a:t>の実測</a:t>
            </a:r>
            <a:r>
              <a:rPr lang="en-US" altLang="ja-JP" dirty="0" smtClean="0"/>
              <a:t>AFM</a:t>
            </a:r>
            <a:r>
              <a:rPr lang="ja-JP" altLang="en-US" dirty="0" smtClean="0"/>
              <a:t>－計算の比較例</a:t>
            </a:r>
          </a:p>
        </p:txBody>
      </p:sp>
      <p:graphicFrame>
        <p:nvGraphicFramePr>
          <p:cNvPr id="4173" name="Group 77"/>
          <p:cNvGraphicFramePr>
            <a:graphicFrameLocks noGrp="1"/>
          </p:cNvGraphicFramePr>
          <p:nvPr/>
        </p:nvGraphicFramePr>
        <p:xfrm>
          <a:off x="1424510" y="836640"/>
          <a:ext cx="5976830" cy="5495925"/>
        </p:xfrm>
        <a:graphic>
          <a:graphicData uri="http://schemas.openxmlformats.org/drawingml/2006/table">
            <a:tbl>
              <a:tblPr/>
              <a:tblGrid>
                <a:gridCol w="398462"/>
                <a:gridCol w="5578368"/>
              </a:tblGrid>
              <a:tr h="43285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格子の長さや角度を比較計測</a:t>
                      </a:r>
                    </a:p>
                  </a:txBody>
                  <a:tcPr marL="90000" marR="90000" marT="18002" marB="18002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7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実測画像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marL="36000" marR="36000" marT="36004" marB="3600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574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計算画像</a:t>
                      </a:r>
                      <a:endParaRPr kumimoji="1" lang="ja-JP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marL="36000" marR="36000" marT="36004" marB="360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1287" name="Group 73"/>
          <p:cNvGrpSpPr>
            <a:grpSpLocks/>
          </p:cNvGrpSpPr>
          <p:nvPr/>
        </p:nvGrpSpPr>
        <p:grpSpPr bwMode="auto">
          <a:xfrm>
            <a:off x="1894410" y="1412902"/>
            <a:ext cx="4032250" cy="2305050"/>
            <a:chOff x="353" y="754"/>
            <a:chExt cx="2540" cy="1452"/>
          </a:xfrm>
        </p:grpSpPr>
        <p:pic>
          <p:nvPicPr>
            <p:cNvPr id="11297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1686" b="3719"/>
            <a:stretch>
              <a:fillRect/>
            </a:stretch>
          </p:blipFill>
          <p:spPr bwMode="auto">
            <a:xfrm>
              <a:off x="1941" y="754"/>
              <a:ext cx="816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298" name="Group 72"/>
            <p:cNvGrpSpPr>
              <a:grpSpLocks/>
            </p:cNvGrpSpPr>
            <p:nvPr/>
          </p:nvGrpSpPr>
          <p:grpSpPr bwMode="auto">
            <a:xfrm>
              <a:off x="353" y="754"/>
              <a:ext cx="1587" cy="1452"/>
              <a:chOff x="353" y="754"/>
              <a:chExt cx="1587" cy="1452"/>
            </a:xfrm>
          </p:grpSpPr>
          <p:pic>
            <p:nvPicPr>
              <p:cNvPr id="11300" name="Picture 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5293" t="12675" r="2385" b="6253"/>
              <a:stretch>
                <a:fillRect/>
              </a:stretch>
            </p:blipFill>
            <p:spPr bwMode="auto">
              <a:xfrm>
                <a:off x="353" y="754"/>
                <a:ext cx="1587" cy="1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301" name="Oval 15"/>
              <p:cNvSpPr>
                <a:spLocks noChangeArrowheads="1"/>
              </p:cNvSpPr>
              <p:nvPr/>
            </p:nvSpPr>
            <p:spPr bwMode="auto">
              <a:xfrm>
                <a:off x="886" y="1335"/>
                <a:ext cx="302" cy="321"/>
              </a:xfrm>
              <a:prstGeom prst="ellipse">
                <a:avLst/>
              </a:prstGeom>
              <a:noFill/>
              <a:ln w="28575" algn="ctr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7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sp>
          <p:nvSpPr>
            <p:cNvPr id="11299" name="Rectangle 21"/>
            <p:cNvSpPr>
              <a:spLocks noChangeArrowheads="1"/>
            </p:cNvSpPr>
            <p:nvPr/>
          </p:nvSpPr>
          <p:spPr bwMode="auto">
            <a:xfrm>
              <a:off x="1916" y="1480"/>
              <a:ext cx="977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AB = 24.97 Å,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BC = 26.09 Å,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400"/>
                <a:t>∠</a:t>
              </a:r>
              <a:r>
                <a:rPr lang="en-US" altLang="ja-JP" sz="1400"/>
                <a:t>ABC = 51.17</a:t>
              </a:r>
              <a:r>
                <a:rPr lang="en-US" altLang="ja-JP" sz="1400">
                  <a:cs typeface="Arial" panose="020B0604020202020204" pitchFamily="34" charset="0"/>
                </a:rPr>
                <a:t>°</a:t>
              </a:r>
            </a:p>
          </p:txBody>
        </p:sp>
      </p:grpSp>
      <p:grpSp>
        <p:nvGrpSpPr>
          <p:cNvPr id="11288" name="Group 24"/>
          <p:cNvGrpSpPr>
            <a:grpSpLocks/>
          </p:cNvGrpSpPr>
          <p:nvPr/>
        </p:nvGrpSpPr>
        <p:grpSpPr bwMode="auto">
          <a:xfrm>
            <a:off x="1894410" y="4365652"/>
            <a:ext cx="4032250" cy="1881188"/>
            <a:chOff x="353" y="2750"/>
            <a:chExt cx="2540" cy="1185"/>
          </a:xfrm>
        </p:grpSpPr>
        <p:pic>
          <p:nvPicPr>
            <p:cNvPr id="11294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350" t="22832" r="1352" b="16228"/>
            <a:stretch>
              <a:fillRect/>
            </a:stretch>
          </p:blipFill>
          <p:spPr bwMode="auto">
            <a:xfrm>
              <a:off x="353" y="2750"/>
              <a:ext cx="1587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5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2489" b="2942"/>
            <a:stretch>
              <a:fillRect/>
            </a:stretch>
          </p:blipFill>
          <p:spPr bwMode="auto">
            <a:xfrm>
              <a:off x="1941" y="2750"/>
              <a:ext cx="862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6" name="Rectangle 22"/>
            <p:cNvSpPr>
              <a:spLocks noChangeArrowheads="1"/>
            </p:cNvSpPr>
            <p:nvPr/>
          </p:nvSpPr>
          <p:spPr bwMode="auto">
            <a:xfrm>
              <a:off x="1916" y="3475"/>
              <a:ext cx="977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AB = 25.80 Å,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BC = 28.04 Å,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400"/>
                <a:t>∠</a:t>
              </a:r>
              <a:r>
                <a:rPr lang="en-US" altLang="ja-JP" sz="1400"/>
                <a:t>ABC = 42.13</a:t>
              </a:r>
              <a:r>
                <a:rPr lang="en-US" altLang="ja-JP" sz="1400">
                  <a:cs typeface="Arial" panose="020B0604020202020204" pitchFamily="34" charset="0"/>
                </a:rPr>
                <a:t>°</a:t>
              </a:r>
            </a:p>
          </p:txBody>
        </p:sp>
      </p:grpSp>
      <p:sp>
        <p:nvSpPr>
          <p:cNvPr id="11290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sp>
        <p:nvSpPr>
          <p:cNvPr id="11291" name="Rectangle 48"/>
          <p:cNvSpPr>
            <a:spLocks noChangeArrowheads="1"/>
          </p:cNvSpPr>
          <p:nvPr/>
        </p:nvSpPr>
        <p:spPr bwMode="auto">
          <a:xfrm>
            <a:off x="1894412" y="3788947"/>
            <a:ext cx="4872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30000"/>
              </a:spcBef>
              <a:buFontTx/>
              <a:buNone/>
            </a:pPr>
            <a:r>
              <a:rPr lang="en-US" altLang="ja-JP" sz="1000"/>
              <a:t>(</a:t>
            </a:r>
            <a:r>
              <a:rPr lang="ja-JP" altLang="en-US" sz="1000"/>
              <a:t>オリジナル画像は東京工業大学・大学院、総合理工学研究科、平山博之教授より提供</a:t>
            </a:r>
            <a:r>
              <a:rPr lang="en-US" altLang="ja-JP" sz="1000"/>
              <a:t>) </a:t>
            </a:r>
            <a:endParaRPr lang="ja-JP" altLang="en-US" sz="1000"/>
          </a:p>
        </p:txBody>
      </p:sp>
      <p:sp>
        <p:nvSpPr>
          <p:cNvPr id="26" name="Rectangle 63"/>
          <p:cNvSpPr>
            <a:spLocks noChangeArrowheads="1"/>
          </p:cNvSpPr>
          <p:nvPr/>
        </p:nvSpPr>
        <p:spPr bwMode="auto">
          <a:xfrm>
            <a:off x="1822972" y="6094440"/>
            <a:ext cx="2516188" cy="254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050" dirty="0">
                <a:solidFill>
                  <a:schemeClr val="tx1"/>
                </a:solidFill>
                <a:latin typeface="Arial" pitchFamily="34" charset="0"/>
              </a:rPr>
              <a:t>（</a:t>
            </a:r>
            <a:r>
              <a:rPr lang="en-US" altLang="ja-JP" sz="1050" dirty="0">
                <a:solidFill>
                  <a:schemeClr val="tx1"/>
                </a:solidFill>
                <a:latin typeface="Arial" pitchFamily="34" charset="0"/>
              </a:rPr>
              <a:t>GeoAFM</a:t>
            </a:r>
            <a:r>
              <a:rPr lang="ja-JP" altLang="en-US" sz="1050" dirty="0">
                <a:solidFill>
                  <a:schemeClr val="tx1"/>
                </a:solidFill>
                <a:latin typeface="Arial" pitchFamily="34" charset="0"/>
              </a:rPr>
              <a:t>で作成した画像を読み込んだ）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14406</TotalTime>
  <Words>112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 Si(111)-(7x7) DASの実測AFM－計算の比較例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1016</cp:revision>
  <dcterms:created xsi:type="dcterms:W3CDTF">2014-03-31T02:49:52Z</dcterms:created>
  <dcterms:modified xsi:type="dcterms:W3CDTF">2016-08-29T09:29:06Z</dcterms:modified>
</cp:coreProperties>
</file>