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62" r:id="rId4"/>
    <p:sldId id="1263" r:id="rId5"/>
    <p:sldId id="1264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DFTB_ConstCurrentSTM_Inorganic_018a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51102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DFTB_ConstCurrentSTM_Inorganic_018b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4258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DFTB_ConstCurrentSTM_Inorganic_018c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7258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AutoShape 29"/>
          <p:cNvSpPr>
            <a:spLocks noChangeArrowheads="1"/>
          </p:cNvSpPr>
          <p:nvPr/>
        </p:nvSpPr>
        <p:spPr bwMode="auto">
          <a:xfrm>
            <a:off x="194337" y="3429000"/>
            <a:ext cx="4602163" cy="2808288"/>
          </a:xfrm>
          <a:prstGeom prst="roundRect">
            <a:avLst>
              <a:gd name="adj" fmla="val 8421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3012" name="Rectangle 4"/>
          <p:cNvSpPr>
            <a:spLocks noGrp="1"/>
          </p:cNvSpPr>
          <p:nvPr>
            <p:ph type="title" idx="4294967295"/>
          </p:nvPr>
        </p:nvSpPr>
        <p:spPr>
          <a:xfrm>
            <a:off x="2469621" y="92075"/>
            <a:ext cx="6227366" cy="457200"/>
          </a:xfrm>
          <a:noFill/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400" dirty="0" smtClean="0">
                <a:solidFill>
                  <a:srgbClr val="006600"/>
                </a:solidFill>
              </a:rPr>
              <a:t>【</a:t>
            </a:r>
            <a:r>
              <a:rPr lang="en-US" altLang="ja-JP" sz="2400" dirty="0" err="1" smtClean="0">
                <a:solidFill>
                  <a:srgbClr val="006600"/>
                </a:solidFill>
              </a:rPr>
              <a:t>DFTB】GaN</a:t>
            </a:r>
            <a:r>
              <a:rPr lang="ja-JP" altLang="en-US" sz="2400" dirty="0" smtClean="0">
                <a:solidFill>
                  <a:srgbClr val="006600"/>
                </a:solidFill>
              </a:rPr>
              <a:t>の結晶面の</a:t>
            </a:r>
            <a:r>
              <a:rPr lang="en-US" altLang="ja-JP" sz="2400" dirty="0" smtClean="0">
                <a:solidFill>
                  <a:srgbClr val="006600"/>
                </a:solidFill>
              </a:rPr>
              <a:t>STM</a:t>
            </a:r>
            <a:r>
              <a:rPr lang="ja-JP" altLang="en-US" sz="2400" dirty="0" smtClean="0">
                <a:solidFill>
                  <a:srgbClr val="006600"/>
                </a:solidFill>
              </a:rPr>
              <a:t>シミュレーション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71727" y="549276"/>
            <a:ext cx="25875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dirty="0" err="1">
                <a:solidFill>
                  <a:schemeClr val="tx1"/>
                </a:solidFill>
              </a:rPr>
              <a:t>GaN</a:t>
            </a:r>
            <a:r>
              <a:rPr lang="en-US" altLang="ja-JP" dirty="0">
                <a:solidFill>
                  <a:schemeClr val="tx1"/>
                </a:solidFill>
              </a:rPr>
              <a:t>(0001)</a:t>
            </a:r>
            <a:r>
              <a:rPr lang="ja-JP" altLang="en-US" dirty="0">
                <a:solidFill>
                  <a:schemeClr val="tx1"/>
                </a:solidFill>
              </a:rPr>
              <a:t>の</a:t>
            </a:r>
            <a:r>
              <a:rPr lang="en-US" altLang="ja-JP" dirty="0">
                <a:solidFill>
                  <a:schemeClr val="tx1"/>
                </a:solidFill>
              </a:rPr>
              <a:t>2×2</a:t>
            </a:r>
            <a:r>
              <a:rPr lang="ja-JP" altLang="en-US" dirty="0">
                <a:solidFill>
                  <a:schemeClr val="tx1"/>
                </a:solidFill>
              </a:rPr>
              <a:t>再構成</a:t>
            </a:r>
          </a:p>
        </p:txBody>
      </p:sp>
      <p:pic>
        <p:nvPicPr>
          <p:cNvPr id="43014" name="Picture 15" descr="実測GaN0001_2x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728" y="3789364"/>
            <a:ext cx="3823097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50838" y="898525"/>
            <a:ext cx="2865173" cy="1792288"/>
            <a:chOff x="1927" y="618"/>
            <a:chExt cx="1666" cy="1129"/>
          </a:xfrm>
        </p:grpSpPr>
        <p:pic>
          <p:nvPicPr>
            <p:cNvPr id="43016" name="Picture 19" descr="GaN0001_2x2"/>
            <p:cNvPicPr>
              <a:picLocks noChangeAspect="1" noChangeArrowheads="1"/>
            </p:cNvPicPr>
            <p:nvPr/>
          </p:nvPicPr>
          <p:blipFill>
            <a:blip r:embed="rId4" cstate="print"/>
            <a:srcRect l="29492" t="36029" r="34409" b="33586"/>
            <a:stretch>
              <a:fillRect/>
            </a:stretch>
          </p:blipFill>
          <p:spPr bwMode="auto">
            <a:xfrm>
              <a:off x="1927" y="618"/>
              <a:ext cx="1666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7" name="AutoShape 20"/>
            <p:cNvSpPr>
              <a:spLocks noChangeArrowheads="1"/>
            </p:cNvSpPr>
            <p:nvPr/>
          </p:nvSpPr>
          <p:spPr bwMode="auto">
            <a:xfrm>
              <a:off x="2172" y="786"/>
              <a:ext cx="1209" cy="700"/>
            </a:xfrm>
            <a:prstGeom prst="parallelogram">
              <a:avLst>
                <a:gd name="adj" fmla="val 56300"/>
              </a:avLst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43018" name="Text Box 23"/>
          <p:cNvSpPr txBox="1">
            <a:spLocks noChangeArrowheads="1"/>
          </p:cNvSpPr>
          <p:nvPr/>
        </p:nvSpPr>
        <p:spPr bwMode="auto">
          <a:xfrm>
            <a:off x="328482" y="5475288"/>
            <a:ext cx="20313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600" dirty="0">
                <a:solidFill>
                  <a:schemeClr val="tx1"/>
                </a:solidFill>
              </a:rPr>
              <a:t>サンプル電圧：</a:t>
            </a:r>
            <a:r>
              <a:rPr lang="en-US" altLang="ja-JP" sz="1600" dirty="0">
                <a:solidFill>
                  <a:schemeClr val="tx1"/>
                </a:solidFill>
              </a:rPr>
              <a:t>-3.0[V]</a:t>
            </a:r>
          </a:p>
        </p:txBody>
      </p:sp>
      <p:sp>
        <p:nvSpPr>
          <p:cNvPr id="43023" name="Text Box 28"/>
          <p:cNvSpPr txBox="1">
            <a:spLocks noChangeArrowheads="1"/>
          </p:cNvSpPr>
          <p:nvPr/>
        </p:nvSpPr>
        <p:spPr bwMode="auto">
          <a:xfrm>
            <a:off x="796264" y="3421063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実測画像</a:t>
            </a:r>
          </a:p>
        </p:txBody>
      </p:sp>
      <p:sp>
        <p:nvSpPr>
          <p:cNvPr id="43027" name="Text Box 36"/>
          <p:cNvSpPr txBox="1">
            <a:spLocks noChangeArrowheads="1"/>
          </p:cNvSpPr>
          <p:nvPr/>
        </p:nvSpPr>
        <p:spPr bwMode="auto">
          <a:xfrm>
            <a:off x="350838" y="5876925"/>
            <a:ext cx="26692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200" dirty="0">
                <a:solidFill>
                  <a:schemeClr val="tx1"/>
                </a:solidFill>
              </a:rPr>
              <a:t>表面科学</a:t>
            </a:r>
            <a:r>
              <a:rPr lang="en-US" altLang="ja-JP" sz="1200" dirty="0">
                <a:solidFill>
                  <a:schemeClr val="tx1"/>
                </a:solidFill>
              </a:rPr>
              <a:t>Vol.21, No3, pp.134-141,2000</a:t>
            </a:r>
          </a:p>
        </p:txBody>
      </p:sp>
      <p:sp>
        <p:nvSpPr>
          <p:cNvPr id="43028" name="Text Box 38"/>
          <p:cNvSpPr txBox="1">
            <a:spLocks noChangeArrowheads="1"/>
          </p:cNvSpPr>
          <p:nvPr/>
        </p:nvSpPr>
        <p:spPr bwMode="auto">
          <a:xfrm>
            <a:off x="271728" y="2636838"/>
            <a:ext cx="33826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試料のモデル（赤枠は単位格子）</a:t>
            </a: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953001" y="3429000"/>
            <a:ext cx="4681273" cy="2808288"/>
            <a:chOff x="2880" y="2160"/>
            <a:chExt cx="2722" cy="1769"/>
          </a:xfrm>
        </p:grpSpPr>
        <p:sp>
          <p:nvSpPr>
            <p:cNvPr id="43010" name="AutoShape 30"/>
            <p:cNvSpPr>
              <a:spLocks noChangeArrowheads="1"/>
            </p:cNvSpPr>
            <p:nvPr/>
          </p:nvSpPr>
          <p:spPr bwMode="auto">
            <a:xfrm>
              <a:off x="2880" y="2160"/>
              <a:ext cx="2722" cy="1769"/>
            </a:xfrm>
            <a:prstGeom prst="roundRect">
              <a:avLst>
                <a:gd name="adj" fmla="val 7176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3024" name="Text Box 32"/>
            <p:cNvSpPr txBox="1">
              <a:spLocks noChangeArrowheads="1"/>
            </p:cNvSpPr>
            <p:nvPr/>
          </p:nvSpPr>
          <p:spPr bwMode="auto">
            <a:xfrm>
              <a:off x="3001" y="2160"/>
              <a:ext cx="216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dirty="0">
                  <a:solidFill>
                    <a:schemeClr val="tx1"/>
                  </a:solidFill>
                </a:rPr>
                <a:t>constant current STM</a:t>
              </a:r>
              <a:r>
                <a:rPr lang="ja-JP" altLang="en-US" dirty="0">
                  <a:solidFill>
                    <a:schemeClr val="tx1"/>
                  </a:solidFill>
                </a:rPr>
                <a:t>シミュレーション</a:t>
              </a:r>
            </a:p>
          </p:txBody>
        </p:sp>
        <p:sp>
          <p:nvSpPr>
            <p:cNvPr id="43021" name="Line 25"/>
            <p:cNvSpPr>
              <a:spLocks noChangeShapeType="1"/>
            </p:cNvSpPr>
            <p:nvPr/>
          </p:nvSpPr>
          <p:spPr bwMode="auto">
            <a:xfrm>
              <a:off x="3379" y="3657"/>
              <a:ext cx="16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lg" len="lg"/>
              <a:tailEnd type="arrow" w="lg" len="lg"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022" name="Text Box 26"/>
            <p:cNvSpPr txBox="1">
              <a:spLocks noChangeArrowheads="1"/>
            </p:cNvSpPr>
            <p:nvPr/>
          </p:nvSpPr>
          <p:spPr bwMode="auto">
            <a:xfrm>
              <a:off x="3957" y="3672"/>
              <a:ext cx="34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1600" dirty="0">
                  <a:solidFill>
                    <a:schemeClr val="tx1"/>
                  </a:solidFill>
                </a:rPr>
                <a:t>20Å</a:t>
              </a:r>
            </a:p>
          </p:txBody>
        </p:sp>
        <p:pic>
          <p:nvPicPr>
            <p:cNvPr id="43032" name="Picture 24" descr="0001_2x2_STMc_s20x12x3_d4_N80x48x12_1V_2400nA"/>
            <p:cNvPicPr>
              <a:picLocks noChangeAspect="1" noChangeArrowheads="1"/>
            </p:cNvPicPr>
            <p:nvPr/>
          </p:nvPicPr>
          <p:blipFill>
            <a:blip r:embed="rId5" cstate="print"/>
            <a:srcRect l="630" t="19424" b="17805"/>
            <a:stretch>
              <a:fillRect/>
            </a:stretch>
          </p:blipFill>
          <p:spPr bwMode="auto">
            <a:xfrm>
              <a:off x="2968" y="2396"/>
              <a:ext cx="2445" cy="1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035" name="Text Box 27"/>
          <p:cNvSpPr txBox="1">
            <a:spLocks noChangeArrowheads="1"/>
          </p:cNvSpPr>
          <p:nvPr/>
        </p:nvSpPr>
        <p:spPr bwMode="auto">
          <a:xfrm>
            <a:off x="1129903" y="2420939"/>
            <a:ext cx="639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</a:rPr>
              <a:t>6.38Å</a:t>
            </a:r>
          </a:p>
        </p:txBody>
      </p:sp>
      <p:sp>
        <p:nvSpPr>
          <p:cNvPr id="43036" name="Line 28"/>
          <p:cNvSpPr>
            <a:spLocks noChangeShapeType="1"/>
          </p:cNvSpPr>
          <p:nvPr/>
        </p:nvSpPr>
        <p:spPr bwMode="auto">
          <a:xfrm>
            <a:off x="741231" y="2420938"/>
            <a:ext cx="148074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0" y="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半導体関連トピック</a:t>
            </a:r>
            <a:endParaRPr lang="en-US" altLang="ja-JP" sz="2000" dirty="0"/>
          </a:p>
        </p:txBody>
      </p:sp>
      <p:sp>
        <p:nvSpPr>
          <p:cNvPr id="43038" name="Text Box 8"/>
          <p:cNvSpPr txBox="1">
            <a:spLocks noChangeArrowheads="1"/>
          </p:cNvSpPr>
          <p:nvPr/>
        </p:nvSpPr>
        <p:spPr bwMode="auto">
          <a:xfrm>
            <a:off x="4953001" y="836614"/>
            <a:ext cx="3331297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ja-JP" altLang="en-US" sz="1600" dirty="0"/>
              <a:t>探針：</a:t>
            </a:r>
            <a:r>
              <a:rPr lang="en-US" altLang="ja-JP" sz="1600" dirty="0"/>
              <a:t>Si</a:t>
            </a:r>
            <a:r>
              <a:rPr lang="en-US" altLang="ja-JP" sz="1600" baseline="-25000" dirty="0"/>
              <a:t>4</a:t>
            </a:r>
            <a:r>
              <a:rPr lang="en-US" altLang="ja-JP" sz="1600" dirty="0"/>
              <a:t>H</a:t>
            </a:r>
            <a:r>
              <a:rPr lang="en-US" altLang="ja-JP" sz="1600" baseline="-25000" dirty="0"/>
              <a:t>9</a:t>
            </a:r>
          </a:p>
          <a:p>
            <a:r>
              <a:rPr lang="ja-JP" altLang="en-US" sz="1600" dirty="0"/>
              <a:t>試料：</a:t>
            </a:r>
            <a:r>
              <a:rPr lang="en-US" altLang="ja-JP" sz="1600" dirty="0" err="1"/>
              <a:t>GaN</a:t>
            </a:r>
            <a:endParaRPr lang="en-US" altLang="ja-JP" sz="1600" dirty="0"/>
          </a:p>
          <a:p>
            <a:r>
              <a:rPr lang="ja-JP" altLang="en-US" sz="1600" dirty="0"/>
              <a:t>スキャンエリア：</a:t>
            </a:r>
            <a:r>
              <a:rPr lang="en-US" altLang="ja-JP" sz="1600" dirty="0"/>
              <a:t>20Å×12Å</a:t>
            </a:r>
          </a:p>
          <a:p>
            <a:r>
              <a:rPr lang="ja-JP" altLang="en-US" sz="1600" dirty="0"/>
              <a:t>スキャンモード：</a:t>
            </a:r>
            <a:r>
              <a:rPr lang="en-US" altLang="ja-JP" sz="1600" dirty="0"/>
              <a:t>constant current STM</a:t>
            </a:r>
          </a:p>
          <a:p>
            <a:r>
              <a:rPr lang="ja-JP" altLang="en-US" sz="1600" dirty="0"/>
              <a:t>探針バイアス：</a:t>
            </a:r>
            <a:r>
              <a:rPr lang="en-US" altLang="ja-JP" sz="1600" dirty="0"/>
              <a:t>+1.0[V]</a:t>
            </a:r>
          </a:p>
          <a:p>
            <a:r>
              <a:rPr lang="ja-JP" altLang="en-US" sz="1600" dirty="0"/>
              <a:t>電流値：</a:t>
            </a:r>
            <a:r>
              <a:rPr lang="en-US" altLang="ja-JP" sz="1600" dirty="0"/>
              <a:t>2400[</a:t>
            </a:r>
            <a:r>
              <a:rPr lang="en-US" altLang="ja-JP" sz="1600" dirty="0" err="1"/>
              <a:t>nA</a:t>
            </a:r>
            <a:r>
              <a:rPr lang="en-US" altLang="ja-JP" sz="1600" dirty="0"/>
              <a:t>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3"/>
          <p:cNvSpPr>
            <a:spLocks noChangeArrowheads="1"/>
          </p:cNvSpPr>
          <p:nvPr/>
        </p:nvSpPr>
        <p:spPr bwMode="auto">
          <a:xfrm>
            <a:off x="4953001" y="3429000"/>
            <a:ext cx="4681273" cy="2808288"/>
          </a:xfrm>
          <a:prstGeom prst="roundRect">
            <a:avLst>
              <a:gd name="adj" fmla="val 5958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099" name="AutoShape 24"/>
          <p:cNvSpPr>
            <a:spLocks noChangeArrowheads="1"/>
          </p:cNvSpPr>
          <p:nvPr/>
        </p:nvSpPr>
        <p:spPr bwMode="auto">
          <a:xfrm>
            <a:off x="194337" y="3429000"/>
            <a:ext cx="4602163" cy="2808288"/>
          </a:xfrm>
          <a:prstGeom prst="roundRect">
            <a:avLst>
              <a:gd name="adj" fmla="val 6898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100" name="Text Box 25"/>
          <p:cNvSpPr txBox="1">
            <a:spLocks noChangeArrowheads="1"/>
          </p:cNvSpPr>
          <p:nvPr/>
        </p:nvSpPr>
        <p:spPr bwMode="auto">
          <a:xfrm>
            <a:off x="796264" y="3421063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実測画像</a:t>
            </a:r>
          </a:p>
        </p:txBody>
      </p:sp>
      <p:sp>
        <p:nvSpPr>
          <p:cNvPr id="4101" name="Text Box 26"/>
          <p:cNvSpPr txBox="1">
            <a:spLocks noChangeArrowheads="1"/>
          </p:cNvSpPr>
          <p:nvPr/>
        </p:nvSpPr>
        <p:spPr bwMode="auto">
          <a:xfrm>
            <a:off x="5161096" y="3429001"/>
            <a:ext cx="37191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constant current STM</a:t>
            </a:r>
            <a:r>
              <a:rPr lang="ja-JP" altLang="en-US" dirty="0">
                <a:solidFill>
                  <a:schemeClr val="tx1"/>
                </a:solidFill>
              </a:rPr>
              <a:t>シミュレーション</a:t>
            </a:r>
          </a:p>
        </p:txBody>
      </p:sp>
      <p:sp>
        <p:nvSpPr>
          <p:cNvPr id="4102" name="Rectangle 2"/>
          <p:cNvSpPr>
            <a:spLocks noGrp="1"/>
          </p:cNvSpPr>
          <p:nvPr>
            <p:ph type="title"/>
          </p:nvPr>
        </p:nvSpPr>
        <p:spPr>
          <a:xfrm>
            <a:off x="2457583" y="92075"/>
            <a:ext cx="6227365" cy="457200"/>
          </a:xfrm>
          <a:noFill/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400" dirty="0" smtClean="0">
                <a:solidFill>
                  <a:srgbClr val="006600"/>
                </a:solidFill>
              </a:rPr>
              <a:t>【</a:t>
            </a:r>
            <a:r>
              <a:rPr lang="en-US" altLang="ja-JP" sz="2400" dirty="0" err="1" smtClean="0">
                <a:solidFill>
                  <a:srgbClr val="006600"/>
                </a:solidFill>
              </a:rPr>
              <a:t>DFTB】GaN</a:t>
            </a:r>
            <a:r>
              <a:rPr lang="ja-JP" altLang="en-US" sz="2400" dirty="0" smtClean="0">
                <a:solidFill>
                  <a:srgbClr val="006600"/>
                </a:solidFill>
              </a:rPr>
              <a:t>の結晶面の</a:t>
            </a:r>
            <a:r>
              <a:rPr lang="en-US" altLang="ja-JP" sz="2400" dirty="0" smtClean="0">
                <a:solidFill>
                  <a:srgbClr val="006600"/>
                </a:solidFill>
              </a:rPr>
              <a:t>STM</a:t>
            </a:r>
            <a:r>
              <a:rPr lang="ja-JP" altLang="en-US" sz="2400" dirty="0" smtClean="0">
                <a:solidFill>
                  <a:srgbClr val="006600"/>
                </a:solidFill>
              </a:rPr>
              <a:t>シミュレーション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07340" y="479426"/>
            <a:ext cx="2675995" cy="395288"/>
            <a:chOff x="431" y="680"/>
            <a:chExt cx="1556" cy="249"/>
          </a:xfrm>
        </p:grpSpPr>
        <p:sp>
          <p:nvSpPr>
            <p:cNvPr id="4118" name="Text Box 3"/>
            <p:cNvSpPr txBox="1">
              <a:spLocks noChangeArrowheads="1"/>
            </p:cNvSpPr>
            <p:nvPr/>
          </p:nvSpPr>
          <p:spPr bwMode="auto">
            <a:xfrm>
              <a:off x="1126" y="725"/>
              <a:ext cx="861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>
              <a:spAutoFit/>
            </a:bodyPr>
            <a:lstStyle/>
            <a:p>
              <a:r>
                <a:rPr lang="ja-JP" altLang="en-US" dirty="0">
                  <a:solidFill>
                    <a:schemeClr val="tx1"/>
                  </a:solidFill>
                </a:rPr>
                <a:t>の</a:t>
              </a:r>
              <a:r>
                <a:rPr lang="en-US" altLang="ja-JP" dirty="0">
                  <a:solidFill>
                    <a:schemeClr val="tx1"/>
                  </a:solidFill>
                </a:rPr>
                <a:t>1×1</a:t>
              </a:r>
              <a:r>
                <a:rPr lang="ja-JP" altLang="en-US" dirty="0">
                  <a:solidFill>
                    <a:schemeClr val="tx1"/>
                  </a:solidFill>
                </a:rPr>
                <a:t>再構成</a:t>
              </a:r>
            </a:p>
          </p:txBody>
        </p:sp>
        <p:graphicFrame>
          <p:nvGraphicFramePr>
            <p:cNvPr id="4119" name="Object 4"/>
            <p:cNvGraphicFramePr>
              <a:graphicFrameLocks noChangeAspect="1"/>
            </p:cNvGraphicFramePr>
            <p:nvPr/>
          </p:nvGraphicFramePr>
          <p:xfrm>
            <a:off x="431" y="680"/>
            <a:ext cx="726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6045" name="数式" r:id="rId4" imgW="723586" imgH="241195" progId="Equation.3">
                    <p:embed/>
                  </p:oleObj>
                </mc:Choice>
                <mc:Fallback>
                  <p:oleObj name="数式" r:id="rId4" imgW="723586" imgH="241195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680"/>
                          <a:ext cx="726" cy="2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4104" name="Picture 7"/>
          <p:cNvPicPr>
            <a:picLocks noChangeAspect="1" noChangeArrowheads="1"/>
          </p:cNvPicPr>
          <p:nvPr/>
        </p:nvPicPr>
        <p:blipFill>
          <a:blip r:embed="rId6" cstate="print"/>
          <a:srcRect t="33403" r="50113" b="33403"/>
          <a:stretch>
            <a:fillRect/>
          </a:stretch>
        </p:blipFill>
        <p:spPr bwMode="auto">
          <a:xfrm>
            <a:off x="428228" y="3762375"/>
            <a:ext cx="2096426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6"/>
          <p:cNvGrpSpPr>
            <a:grpSpLocks noChangeAspect="1"/>
          </p:cNvGrpSpPr>
          <p:nvPr/>
        </p:nvGrpSpPr>
        <p:grpSpPr bwMode="auto">
          <a:xfrm>
            <a:off x="350838" y="898525"/>
            <a:ext cx="2729310" cy="1792288"/>
            <a:chOff x="295" y="527"/>
            <a:chExt cx="1920" cy="1352"/>
          </a:xfrm>
        </p:grpSpPr>
        <p:pic>
          <p:nvPicPr>
            <p:cNvPr id="4116" name="Picture 13" descr="GaN000-1_1x1_r0x0x30"/>
            <p:cNvPicPr>
              <a:picLocks noChangeAspect="1" noChangeArrowheads="1"/>
            </p:cNvPicPr>
            <p:nvPr/>
          </p:nvPicPr>
          <p:blipFill>
            <a:blip r:embed="rId7" cstate="print"/>
            <a:srcRect l="25560" t="40303" r="22119" b="11603"/>
            <a:stretch>
              <a:fillRect/>
            </a:stretch>
          </p:blipFill>
          <p:spPr bwMode="auto">
            <a:xfrm>
              <a:off x="295" y="527"/>
              <a:ext cx="1920" cy="1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7" name="AutoShape 14"/>
            <p:cNvSpPr>
              <a:spLocks noChangeAspect="1" noChangeArrowheads="1"/>
            </p:cNvSpPr>
            <p:nvPr/>
          </p:nvSpPr>
          <p:spPr bwMode="auto">
            <a:xfrm>
              <a:off x="601" y="905"/>
              <a:ext cx="1186" cy="648"/>
            </a:xfrm>
            <a:prstGeom prst="parallelogram">
              <a:avLst>
                <a:gd name="adj" fmla="val 63813"/>
              </a:avLst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4106" name="Text Box 18"/>
          <p:cNvSpPr txBox="1">
            <a:spLocks noChangeArrowheads="1"/>
          </p:cNvSpPr>
          <p:nvPr/>
        </p:nvSpPr>
        <p:spPr bwMode="auto">
          <a:xfrm>
            <a:off x="271728" y="2636838"/>
            <a:ext cx="33826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試料のモデル（赤枠は単位格子）</a:t>
            </a:r>
          </a:p>
        </p:txBody>
      </p:sp>
      <p:sp>
        <p:nvSpPr>
          <p:cNvPr id="4107" name="Text Box 19"/>
          <p:cNvSpPr txBox="1">
            <a:spLocks noChangeArrowheads="1"/>
          </p:cNvSpPr>
          <p:nvPr/>
        </p:nvSpPr>
        <p:spPr bwMode="auto">
          <a:xfrm>
            <a:off x="2457583" y="3716339"/>
            <a:ext cx="2316559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ja-JP" altLang="en-US" sz="1600" dirty="0">
                <a:solidFill>
                  <a:schemeClr val="tx1"/>
                </a:solidFill>
              </a:rPr>
              <a:t>試料バイアス電圧：</a:t>
            </a:r>
          </a:p>
          <a:p>
            <a:r>
              <a:rPr lang="en-US" altLang="ja-JP" sz="1600" dirty="0">
                <a:solidFill>
                  <a:schemeClr val="tx1"/>
                </a:solidFill>
              </a:rPr>
              <a:t>  -0.75[V]</a:t>
            </a:r>
          </a:p>
          <a:p>
            <a:r>
              <a:rPr lang="ja-JP" altLang="en-US" sz="1600" dirty="0">
                <a:solidFill>
                  <a:schemeClr val="tx1"/>
                </a:solidFill>
              </a:rPr>
              <a:t>電流値：</a:t>
            </a:r>
          </a:p>
          <a:p>
            <a:r>
              <a:rPr lang="en-US" altLang="ja-JP" sz="1600" dirty="0">
                <a:solidFill>
                  <a:schemeClr val="tx1"/>
                </a:solidFill>
              </a:rPr>
              <a:t>   0.03~0.11[</a:t>
            </a:r>
            <a:r>
              <a:rPr lang="en-US" altLang="ja-JP" sz="1600" dirty="0" err="1">
                <a:solidFill>
                  <a:schemeClr val="tx1"/>
                </a:solidFill>
              </a:rPr>
              <a:t>nA</a:t>
            </a:r>
            <a:r>
              <a:rPr lang="en-US" altLang="ja-JP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110" name="Text Box 27"/>
          <p:cNvSpPr txBox="1">
            <a:spLocks noChangeArrowheads="1"/>
          </p:cNvSpPr>
          <p:nvPr/>
        </p:nvSpPr>
        <p:spPr bwMode="auto">
          <a:xfrm>
            <a:off x="328481" y="5732463"/>
            <a:ext cx="462451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PHYSICAL REVIEW LETTERS VOLUME 79, NUMBER 20 17 NOVEMBER 1997</a:t>
            </a:r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975122" y="2420939"/>
            <a:ext cx="639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</a:rPr>
              <a:t>3.19Å</a:t>
            </a:r>
          </a:p>
        </p:txBody>
      </p:sp>
      <p:sp>
        <p:nvSpPr>
          <p:cNvPr id="4124" name="Line 28"/>
          <p:cNvSpPr>
            <a:spLocks noChangeShapeType="1"/>
          </p:cNvSpPr>
          <p:nvPr/>
        </p:nvSpPr>
        <p:spPr bwMode="auto">
          <a:xfrm flipV="1">
            <a:off x="741231" y="2419350"/>
            <a:ext cx="1153980" cy="15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0" y="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半導体関連トピック</a:t>
            </a:r>
            <a:endParaRPr lang="en-US" altLang="ja-JP" sz="2000" dirty="0"/>
          </a:p>
        </p:txBody>
      </p:sp>
      <p:sp>
        <p:nvSpPr>
          <p:cNvPr id="4126" name="Text Box 8"/>
          <p:cNvSpPr txBox="1">
            <a:spLocks noChangeArrowheads="1"/>
          </p:cNvSpPr>
          <p:nvPr/>
        </p:nvSpPr>
        <p:spPr bwMode="auto">
          <a:xfrm>
            <a:off x="4953001" y="836614"/>
            <a:ext cx="3331297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ja-JP" altLang="en-US" sz="1600" dirty="0"/>
              <a:t>探針：</a:t>
            </a:r>
            <a:r>
              <a:rPr lang="en-US" altLang="ja-JP" sz="1600" dirty="0"/>
              <a:t>Si</a:t>
            </a:r>
            <a:r>
              <a:rPr lang="en-US" altLang="ja-JP" sz="1600" baseline="-25000" dirty="0"/>
              <a:t>4</a:t>
            </a:r>
            <a:r>
              <a:rPr lang="en-US" altLang="ja-JP" sz="1600" dirty="0"/>
              <a:t>H</a:t>
            </a:r>
            <a:r>
              <a:rPr lang="en-US" altLang="ja-JP" sz="1600" baseline="-25000" dirty="0"/>
              <a:t>9</a:t>
            </a:r>
          </a:p>
          <a:p>
            <a:r>
              <a:rPr lang="ja-JP" altLang="en-US" sz="1600" dirty="0"/>
              <a:t>試料：</a:t>
            </a:r>
            <a:r>
              <a:rPr lang="en-US" altLang="ja-JP" sz="1600" dirty="0" err="1"/>
              <a:t>GaN</a:t>
            </a:r>
            <a:endParaRPr lang="en-US" altLang="ja-JP" sz="1600" dirty="0"/>
          </a:p>
          <a:p>
            <a:r>
              <a:rPr lang="ja-JP" altLang="en-US" sz="1600" dirty="0"/>
              <a:t>スキャンエリア：</a:t>
            </a:r>
            <a:r>
              <a:rPr lang="en-US" altLang="ja-JP" sz="1600" dirty="0"/>
              <a:t>10Å×6Å</a:t>
            </a:r>
          </a:p>
          <a:p>
            <a:r>
              <a:rPr lang="ja-JP" altLang="en-US" sz="1600" dirty="0"/>
              <a:t>スキャンモード：</a:t>
            </a:r>
            <a:r>
              <a:rPr lang="en-US" altLang="ja-JP" sz="1600" dirty="0"/>
              <a:t>constant current STM</a:t>
            </a:r>
          </a:p>
          <a:p>
            <a:r>
              <a:rPr lang="ja-JP" altLang="en-US" sz="1600" dirty="0"/>
              <a:t>探針バイアス：</a:t>
            </a:r>
            <a:r>
              <a:rPr lang="en-US" altLang="ja-JP" sz="1600" dirty="0"/>
              <a:t>+1.0[V]</a:t>
            </a:r>
          </a:p>
          <a:p>
            <a:r>
              <a:rPr lang="ja-JP" altLang="en-US" sz="1600" dirty="0"/>
              <a:t>電流値：</a:t>
            </a:r>
            <a:r>
              <a:rPr lang="en-US" altLang="ja-JP" sz="1600" dirty="0"/>
              <a:t>8500[</a:t>
            </a:r>
            <a:r>
              <a:rPr lang="en-US" altLang="ja-JP" sz="1600" dirty="0" err="1"/>
              <a:t>nA</a:t>
            </a:r>
            <a:r>
              <a:rPr lang="en-US" altLang="ja-JP" sz="1600" dirty="0"/>
              <a:t>]</a:t>
            </a:r>
          </a:p>
        </p:txBody>
      </p: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5248804" y="3803652"/>
            <a:ext cx="3977879" cy="2290763"/>
            <a:chOff x="3052" y="2396"/>
            <a:chExt cx="2313" cy="1443"/>
          </a:xfrm>
        </p:grpSpPr>
        <p:sp>
          <p:nvSpPr>
            <p:cNvPr id="4114" name="Line 31"/>
            <p:cNvSpPr>
              <a:spLocks noChangeShapeType="1"/>
            </p:cNvSpPr>
            <p:nvPr/>
          </p:nvSpPr>
          <p:spPr bwMode="auto">
            <a:xfrm>
              <a:off x="3334" y="3657"/>
              <a:ext cx="163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lg" len="lg"/>
              <a:tailEnd type="arrow" w="lg" len="lg"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15" name="Text Box 32"/>
            <p:cNvSpPr txBox="1">
              <a:spLocks noChangeArrowheads="1"/>
            </p:cNvSpPr>
            <p:nvPr/>
          </p:nvSpPr>
          <p:spPr bwMode="auto">
            <a:xfrm>
              <a:off x="3957" y="3626"/>
              <a:ext cx="34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1600" dirty="0">
                  <a:solidFill>
                    <a:schemeClr val="tx1"/>
                  </a:solidFill>
                </a:rPr>
                <a:t>10Å</a:t>
              </a:r>
            </a:p>
          </p:txBody>
        </p:sp>
        <p:pic>
          <p:nvPicPr>
            <p:cNvPr id="4127" name="Picture 31" descr="STMc_000-1_1x1_s10x6x6_d4_r0x0x30_N40x24x24_1V_85e2nA_contrast"/>
            <p:cNvPicPr>
              <a:picLocks noChangeAspect="1" noChangeArrowheads="1"/>
            </p:cNvPicPr>
            <p:nvPr/>
          </p:nvPicPr>
          <p:blipFill>
            <a:blip r:embed="rId8" cstate="print"/>
            <a:srcRect l="2519" t="19424" r="2519" b="18614"/>
            <a:stretch>
              <a:fillRect/>
            </a:stretch>
          </p:blipFill>
          <p:spPr bwMode="auto">
            <a:xfrm>
              <a:off x="3052" y="2396"/>
              <a:ext cx="2313" cy="1202"/>
            </a:xfrm>
            <a:prstGeom prst="rect">
              <a:avLst/>
            </a:prstGeom>
            <a:noFill/>
          </p:spPr>
        </p:pic>
      </p:grpSp>
      <p:sp>
        <p:nvSpPr>
          <p:cNvPr id="4129" name="Text Box 15"/>
          <p:cNvSpPr txBox="1">
            <a:spLocks noChangeArrowheads="1"/>
          </p:cNvSpPr>
          <p:nvPr/>
        </p:nvSpPr>
        <p:spPr bwMode="auto">
          <a:xfrm>
            <a:off x="7377906" y="6524625"/>
            <a:ext cx="21018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</a:rPr>
              <a:t>画像はコントラスト調整後</a:t>
            </a:r>
            <a:endParaRPr lang="en-US" altLang="ja-JP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45" name="AutoShape 24"/>
          <p:cNvSpPr>
            <a:spLocks noChangeArrowheads="1"/>
          </p:cNvSpPr>
          <p:nvPr/>
        </p:nvSpPr>
        <p:spPr bwMode="auto">
          <a:xfrm>
            <a:off x="194337" y="3581400"/>
            <a:ext cx="4602163" cy="2952750"/>
          </a:xfrm>
          <a:prstGeom prst="roundRect">
            <a:avLst>
              <a:gd name="adj" fmla="val 6898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8130" name="Rectangle 2"/>
          <p:cNvSpPr>
            <a:spLocks noGrp="1"/>
          </p:cNvSpPr>
          <p:nvPr>
            <p:ph type="title" idx="4294967295"/>
          </p:nvPr>
        </p:nvSpPr>
        <p:spPr>
          <a:xfrm>
            <a:off x="2457583" y="92075"/>
            <a:ext cx="6227365" cy="457200"/>
          </a:xfrm>
          <a:noFill/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400" dirty="0" smtClean="0">
                <a:solidFill>
                  <a:srgbClr val="006600"/>
                </a:solidFill>
              </a:rPr>
              <a:t>【</a:t>
            </a:r>
            <a:r>
              <a:rPr lang="en-US" altLang="ja-JP" sz="2400" dirty="0" err="1" smtClean="0">
                <a:solidFill>
                  <a:srgbClr val="006600"/>
                </a:solidFill>
              </a:rPr>
              <a:t>DFTB】GaN</a:t>
            </a:r>
            <a:r>
              <a:rPr lang="ja-JP" altLang="en-US" sz="2400" dirty="0" smtClean="0">
                <a:solidFill>
                  <a:srgbClr val="006600"/>
                </a:solidFill>
              </a:rPr>
              <a:t>の結晶面の</a:t>
            </a:r>
            <a:r>
              <a:rPr lang="en-US" altLang="ja-JP" sz="2400" dirty="0" smtClean="0">
                <a:solidFill>
                  <a:srgbClr val="006600"/>
                </a:solidFill>
              </a:rPr>
              <a:t>STM</a:t>
            </a:r>
            <a:r>
              <a:rPr lang="ja-JP" altLang="en-US" sz="2400" dirty="0" smtClean="0">
                <a:solidFill>
                  <a:srgbClr val="006600"/>
                </a:solidFill>
              </a:rPr>
              <a:t>シミュレーション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07340" y="479426"/>
            <a:ext cx="2675995" cy="395288"/>
            <a:chOff x="431" y="680"/>
            <a:chExt cx="1556" cy="249"/>
          </a:xfrm>
        </p:grpSpPr>
        <p:sp>
          <p:nvSpPr>
            <p:cNvPr id="48132" name="Text Box 4"/>
            <p:cNvSpPr txBox="1">
              <a:spLocks noChangeArrowheads="1"/>
            </p:cNvSpPr>
            <p:nvPr/>
          </p:nvSpPr>
          <p:spPr bwMode="auto">
            <a:xfrm>
              <a:off x="1126" y="725"/>
              <a:ext cx="861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>
              <a:spAutoFit/>
            </a:bodyPr>
            <a:lstStyle/>
            <a:p>
              <a:r>
                <a:rPr lang="ja-JP" altLang="en-US" dirty="0">
                  <a:solidFill>
                    <a:schemeClr val="tx1"/>
                  </a:solidFill>
                </a:rPr>
                <a:t>の</a:t>
              </a:r>
              <a:r>
                <a:rPr lang="en-US" altLang="ja-JP" dirty="0">
                  <a:solidFill>
                    <a:schemeClr val="tx1"/>
                  </a:solidFill>
                </a:rPr>
                <a:t>3×3</a:t>
              </a:r>
              <a:r>
                <a:rPr lang="ja-JP" altLang="en-US" dirty="0">
                  <a:solidFill>
                    <a:schemeClr val="tx1"/>
                  </a:solidFill>
                </a:rPr>
                <a:t>再構成</a:t>
              </a:r>
            </a:p>
          </p:txBody>
        </p:sp>
        <p:graphicFrame>
          <p:nvGraphicFramePr>
            <p:cNvPr id="48133" name="Object 5"/>
            <p:cNvGraphicFramePr>
              <a:graphicFrameLocks noChangeAspect="1"/>
            </p:cNvGraphicFramePr>
            <p:nvPr/>
          </p:nvGraphicFramePr>
          <p:xfrm>
            <a:off x="431" y="680"/>
            <a:ext cx="726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7069" name="数式" r:id="rId4" imgW="723586" imgH="241195" progId="Equation.3">
                    <p:embed/>
                  </p:oleObj>
                </mc:Choice>
                <mc:Fallback>
                  <p:oleObj name="数式" r:id="rId4" imgW="723586" imgH="241195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680"/>
                          <a:ext cx="726" cy="2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6" cstate="print"/>
          <a:srcRect l="49176" t="33403" b="33403"/>
          <a:stretch>
            <a:fillRect/>
          </a:stretch>
        </p:blipFill>
        <p:spPr bwMode="auto">
          <a:xfrm>
            <a:off x="271727" y="3943350"/>
            <a:ext cx="213770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9" name="Text Box 13"/>
          <p:cNvSpPr txBox="1">
            <a:spLocks noChangeArrowheads="1"/>
          </p:cNvSpPr>
          <p:nvPr/>
        </p:nvSpPr>
        <p:spPr bwMode="auto">
          <a:xfrm>
            <a:off x="350838" y="3141663"/>
            <a:ext cx="33826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試料のモデル（赤枠は単位格子）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0" y="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半導体関連トピック</a:t>
            </a:r>
            <a:endParaRPr lang="en-US" altLang="ja-JP" sz="2000" dirty="0"/>
          </a:p>
        </p:txBody>
      </p:sp>
      <p:sp>
        <p:nvSpPr>
          <p:cNvPr id="48144" name="AutoShape 23"/>
          <p:cNvSpPr>
            <a:spLocks noChangeArrowheads="1"/>
          </p:cNvSpPr>
          <p:nvPr/>
        </p:nvSpPr>
        <p:spPr bwMode="auto">
          <a:xfrm>
            <a:off x="4953001" y="3581400"/>
            <a:ext cx="4681273" cy="2952750"/>
          </a:xfrm>
          <a:prstGeom prst="roundRect">
            <a:avLst>
              <a:gd name="adj" fmla="val 5958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8146" name="Text Box 25"/>
          <p:cNvSpPr txBox="1">
            <a:spLocks noChangeArrowheads="1"/>
          </p:cNvSpPr>
          <p:nvPr/>
        </p:nvSpPr>
        <p:spPr bwMode="auto">
          <a:xfrm>
            <a:off x="796264" y="3573463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実測画像</a:t>
            </a:r>
          </a:p>
        </p:txBody>
      </p:sp>
      <p:sp>
        <p:nvSpPr>
          <p:cNvPr id="48147" name="Text Box 26"/>
          <p:cNvSpPr txBox="1">
            <a:spLocks noChangeArrowheads="1"/>
          </p:cNvSpPr>
          <p:nvPr/>
        </p:nvSpPr>
        <p:spPr bwMode="auto">
          <a:xfrm>
            <a:off x="5161096" y="3581401"/>
            <a:ext cx="37191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constant current STM</a:t>
            </a:r>
            <a:r>
              <a:rPr lang="ja-JP" altLang="en-US" dirty="0">
                <a:solidFill>
                  <a:schemeClr val="tx1"/>
                </a:solidFill>
              </a:rPr>
              <a:t>シミュレーション</a:t>
            </a:r>
          </a:p>
        </p:txBody>
      </p:sp>
      <p:pic>
        <p:nvPicPr>
          <p:cNvPr id="48142" name="Picture 14" descr="GaN000-1_3x3x1_STMc_contrast0"/>
          <p:cNvPicPr>
            <a:picLocks noChangeAspect="1" noChangeArrowheads="1"/>
          </p:cNvPicPr>
          <p:nvPr/>
        </p:nvPicPr>
        <p:blipFill>
          <a:blip r:embed="rId7" cstate="print"/>
          <a:srcRect t="12140" b="12140"/>
          <a:stretch>
            <a:fillRect/>
          </a:stretch>
        </p:blipFill>
        <p:spPr bwMode="auto">
          <a:xfrm>
            <a:off x="5186892" y="3941764"/>
            <a:ext cx="4172215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8" name="Text Box 8"/>
          <p:cNvSpPr txBox="1">
            <a:spLocks noChangeArrowheads="1"/>
          </p:cNvSpPr>
          <p:nvPr/>
        </p:nvSpPr>
        <p:spPr bwMode="auto">
          <a:xfrm>
            <a:off x="4953001" y="908051"/>
            <a:ext cx="3331297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ja-JP" altLang="en-US" sz="1600" dirty="0"/>
              <a:t>探針：</a:t>
            </a:r>
            <a:r>
              <a:rPr lang="en-US" altLang="ja-JP" sz="1600" dirty="0"/>
              <a:t>Si</a:t>
            </a:r>
            <a:r>
              <a:rPr lang="en-US" altLang="ja-JP" sz="1600" baseline="-25000" dirty="0"/>
              <a:t>4</a:t>
            </a:r>
            <a:r>
              <a:rPr lang="en-US" altLang="ja-JP" sz="1600" dirty="0"/>
              <a:t>H</a:t>
            </a:r>
            <a:r>
              <a:rPr lang="en-US" altLang="ja-JP" sz="1600" baseline="-25000" dirty="0"/>
              <a:t>9</a:t>
            </a:r>
          </a:p>
          <a:p>
            <a:r>
              <a:rPr lang="ja-JP" altLang="en-US" sz="1600" dirty="0"/>
              <a:t>試料：</a:t>
            </a:r>
            <a:r>
              <a:rPr lang="en-US" altLang="ja-JP" sz="1600" dirty="0" err="1"/>
              <a:t>GaN</a:t>
            </a:r>
            <a:endParaRPr lang="en-US" altLang="ja-JP" sz="1600" dirty="0"/>
          </a:p>
          <a:p>
            <a:r>
              <a:rPr lang="ja-JP" altLang="en-US" sz="1600" dirty="0"/>
              <a:t>スキャンエリア：</a:t>
            </a:r>
            <a:r>
              <a:rPr lang="en-US" altLang="ja-JP" sz="1600" dirty="0"/>
              <a:t>20Å×15Å</a:t>
            </a:r>
          </a:p>
          <a:p>
            <a:r>
              <a:rPr lang="ja-JP" altLang="en-US" sz="1600" dirty="0"/>
              <a:t>スキャンモード：</a:t>
            </a:r>
            <a:r>
              <a:rPr lang="en-US" altLang="ja-JP" sz="1600" dirty="0"/>
              <a:t>constant current STM</a:t>
            </a:r>
          </a:p>
          <a:p>
            <a:r>
              <a:rPr lang="ja-JP" altLang="en-US" sz="1600" dirty="0"/>
              <a:t>探針バイアス：</a:t>
            </a:r>
            <a:r>
              <a:rPr lang="en-US" altLang="ja-JP" sz="1600" dirty="0"/>
              <a:t>+1.0[V]</a:t>
            </a:r>
          </a:p>
          <a:p>
            <a:r>
              <a:rPr lang="ja-JP" altLang="en-US" sz="1600" dirty="0"/>
              <a:t>電流値：</a:t>
            </a:r>
            <a:r>
              <a:rPr lang="en-US" altLang="ja-JP" sz="1600" dirty="0"/>
              <a:t>800[</a:t>
            </a:r>
            <a:r>
              <a:rPr lang="en-US" altLang="ja-JP" sz="1600" dirty="0" err="1"/>
              <a:t>nA</a:t>
            </a:r>
            <a:r>
              <a:rPr lang="en-US" altLang="ja-JP" sz="1600" dirty="0"/>
              <a:t>]</a:t>
            </a:r>
          </a:p>
        </p:txBody>
      </p:sp>
      <p:sp>
        <p:nvSpPr>
          <p:cNvPr id="48151" name="Text Box 19"/>
          <p:cNvSpPr txBox="1">
            <a:spLocks noChangeArrowheads="1"/>
          </p:cNvSpPr>
          <p:nvPr/>
        </p:nvSpPr>
        <p:spPr bwMode="auto">
          <a:xfrm>
            <a:off x="2378472" y="4024314"/>
            <a:ext cx="2316559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ja-JP" altLang="en-US" sz="1600" dirty="0">
                <a:solidFill>
                  <a:schemeClr val="tx1"/>
                </a:solidFill>
              </a:rPr>
              <a:t>試料バイアス電圧：</a:t>
            </a:r>
          </a:p>
          <a:p>
            <a:r>
              <a:rPr lang="en-US" altLang="ja-JP" sz="1600" dirty="0">
                <a:solidFill>
                  <a:schemeClr val="tx1"/>
                </a:solidFill>
              </a:rPr>
              <a:t>  -0.1[V]</a:t>
            </a:r>
          </a:p>
          <a:p>
            <a:r>
              <a:rPr lang="ja-JP" altLang="en-US" sz="1600" dirty="0">
                <a:solidFill>
                  <a:schemeClr val="tx1"/>
                </a:solidFill>
              </a:rPr>
              <a:t>電流値：</a:t>
            </a:r>
          </a:p>
          <a:p>
            <a:r>
              <a:rPr lang="en-US" altLang="ja-JP" sz="1600" dirty="0">
                <a:solidFill>
                  <a:schemeClr val="tx1"/>
                </a:solidFill>
              </a:rPr>
              <a:t>   0.03~0.11[</a:t>
            </a:r>
            <a:r>
              <a:rPr lang="en-US" altLang="ja-JP" sz="1600" dirty="0" err="1">
                <a:solidFill>
                  <a:schemeClr val="tx1"/>
                </a:solidFill>
              </a:rPr>
              <a:t>nA</a:t>
            </a:r>
            <a:r>
              <a:rPr lang="en-US" altLang="ja-JP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8152" name="Text Box 27"/>
          <p:cNvSpPr txBox="1">
            <a:spLocks noChangeArrowheads="1"/>
          </p:cNvSpPr>
          <p:nvPr/>
        </p:nvSpPr>
        <p:spPr bwMode="auto">
          <a:xfrm>
            <a:off x="328481" y="5957888"/>
            <a:ext cx="462451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PHYSICAL REVIEW LETTERS VOLUME 79, NUMBER 20 17 NOVEMBER 1997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271728" y="836614"/>
            <a:ext cx="3704431" cy="2386012"/>
            <a:chOff x="158" y="527"/>
            <a:chExt cx="2154" cy="1503"/>
          </a:xfrm>
        </p:grpSpPr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158" y="527"/>
              <a:ext cx="2154" cy="1457"/>
              <a:chOff x="158" y="527"/>
              <a:chExt cx="2154" cy="1457"/>
            </a:xfrm>
          </p:grpSpPr>
          <p:pic>
            <p:nvPicPr>
              <p:cNvPr id="48143" name="Picture 15" descr="capture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6284" r="1933" b="7228"/>
              <a:stretch>
                <a:fillRect/>
              </a:stretch>
            </p:blipFill>
            <p:spPr bwMode="auto">
              <a:xfrm>
                <a:off x="158" y="527"/>
                <a:ext cx="2154" cy="1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149" name="AutoShape 21"/>
              <p:cNvSpPr>
                <a:spLocks noChangeArrowheads="1"/>
              </p:cNvSpPr>
              <p:nvPr/>
            </p:nvSpPr>
            <p:spPr bwMode="auto">
              <a:xfrm>
                <a:off x="500" y="900"/>
                <a:ext cx="1473" cy="866"/>
              </a:xfrm>
              <a:prstGeom prst="parallelogram">
                <a:avLst>
                  <a:gd name="adj" fmla="val 56130"/>
                </a:avLst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sp>
          <p:nvSpPr>
            <p:cNvPr id="48153" name="Line 25"/>
            <p:cNvSpPr>
              <a:spLocks noChangeShapeType="1"/>
            </p:cNvSpPr>
            <p:nvPr/>
          </p:nvSpPr>
          <p:spPr bwMode="auto">
            <a:xfrm>
              <a:off x="501" y="1819"/>
              <a:ext cx="99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4" name="Text Box 26"/>
            <p:cNvSpPr txBox="1">
              <a:spLocks noChangeArrowheads="1"/>
            </p:cNvSpPr>
            <p:nvPr/>
          </p:nvSpPr>
          <p:spPr bwMode="auto">
            <a:xfrm>
              <a:off x="690" y="1797"/>
              <a:ext cx="47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>
                  <a:solidFill>
                    <a:srgbClr val="FF0000"/>
                  </a:solidFill>
                </a:rPr>
                <a:t>9.57Å</a:t>
              </a:r>
            </a:p>
          </p:txBody>
        </p:sp>
      </p:grpSp>
      <p:sp>
        <p:nvSpPr>
          <p:cNvPr id="48156" name="Text Box 15"/>
          <p:cNvSpPr txBox="1">
            <a:spLocks noChangeArrowheads="1"/>
          </p:cNvSpPr>
          <p:nvPr/>
        </p:nvSpPr>
        <p:spPr bwMode="auto">
          <a:xfrm>
            <a:off x="7377906" y="6524625"/>
            <a:ext cx="21018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</a:rPr>
              <a:t>画像はコントラスト調整後</a:t>
            </a:r>
            <a:endParaRPr lang="en-US" altLang="ja-JP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15323</TotalTime>
  <Words>247</Words>
  <Application>Microsoft Office PowerPoint</Application>
  <PresentationFormat>A4 210 x 297 mm</PresentationFormat>
  <Paragraphs>61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【DFTB】GaNの結晶面のSTMシミュレーション</vt:lpstr>
      <vt:lpstr>【DFTB】GaNの結晶面のSTMシミュレーション</vt:lpstr>
      <vt:lpstr>【DFTB】GaNの結晶面のSTMシミュレーション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2016-10-05T05:54:37Z</dcterms:modified>
</cp:coreProperties>
</file>