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3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DFTB_FreqShift_Inorganic_001</a:t>
            </a:r>
            <a:r>
              <a:rPr lang="en-US" altLang="ja-JP" dirty="0" smtClean="0"/>
              <a:t> 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19456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Si(001)-c(4x2)</a:t>
            </a:r>
            <a:r>
              <a:rPr lang="ja-JP" altLang="en-US" dirty="0" smtClean="0"/>
              <a:t>表面の</a:t>
            </a:r>
            <a:r>
              <a:rPr lang="ja-JP" altLang="en-US" dirty="0" smtClean="0">
                <a:solidFill>
                  <a:schemeClr val="hlink"/>
                </a:solidFill>
              </a:rPr>
              <a:t>埋め込まれた不純物</a:t>
            </a:r>
            <a:r>
              <a:rPr lang="en-US" altLang="ja-JP" dirty="0" smtClean="0">
                <a:solidFill>
                  <a:schemeClr val="hlink"/>
                </a:solidFill>
              </a:rPr>
              <a:t>(N</a:t>
            </a:r>
            <a:r>
              <a:rPr lang="ja-JP" altLang="en-US" dirty="0" smtClean="0">
                <a:solidFill>
                  <a:schemeClr val="hlink"/>
                </a:solidFill>
              </a:rPr>
              <a:t>原子</a:t>
            </a:r>
            <a:r>
              <a:rPr lang="en-US" altLang="ja-JP" dirty="0" smtClean="0">
                <a:solidFill>
                  <a:schemeClr val="hlink"/>
                </a:solidFill>
              </a:rPr>
              <a:t>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</a:t>
            </a:r>
            <a:endParaRPr lang="ja-JP" altLang="en-US" dirty="0" smtClean="0"/>
          </a:p>
        </p:txBody>
      </p:sp>
      <p:pic>
        <p:nvPicPr>
          <p:cNvPr id="19559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529" y="2049522"/>
            <a:ext cx="3200000" cy="268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5593" name="Text Box 21"/>
          <p:cNvSpPr txBox="1">
            <a:spLocks noChangeArrowheads="1"/>
          </p:cNvSpPr>
          <p:nvPr/>
        </p:nvSpPr>
        <p:spPr bwMode="auto">
          <a:xfrm>
            <a:off x="5961140" y="1383369"/>
            <a:ext cx="2424359" cy="39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AFM </a:t>
            </a:r>
            <a:r>
              <a:rPr lang="ja-JP" altLang="en-US" sz="2000" dirty="0">
                <a:solidFill>
                  <a:srgbClr val="000000"/>
                </a:solidFill>
              </a:rPr>
              <a:t>周波数</a:t>
            </a:r>
            <a:r>
              <a:rPr lang="ja-JP" altLang="en-US" sz="2000" dirty="0" smtClean="0">
                <a:solidFill>
                  <a:srgbClr val="000000"/>
                </a:solidFill>
              </a:rPr>
              <a:t>シフト像</a:t>
            </a:r>
            <a:endParaRPr lang="en-US" altLang="ja-JP" sz="2000" dirty="0">
              <a:solidFill>
                <a:srgbClr val="000000"/>
              </a:solidFill>
            </a:endParaRPr>
          </a:p>
        </p:txBody>
      </p:sp>
      <p:sp>
        <p:nvSpPr>
          <p:cNvPr id="195595" name="Text Box 23"/>
          <p:cNvSpPr txBox="1">
            <a:spLocks noChangeArrowheads="1"/>
          </p:cNvSpPr>
          <p:nvPr/>
        </p:nvSpPr>
        <p:spPr bwMode="auto">
          <a:xfrm>
            <a:off x="5113005" y="5044282"/>
            <a:ext cx="3800545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FF0000"/>
                </a:solidFill>
              </a:rPr>
              <a:t>周波数シフト像で</a:t>
            </a:r>
            <a:r>
              <a:rPr lang="ja-JP" altLang="en-US" sz="1800" dirty="0" smtClean="0">
                <a:solidFill>
                  <a:srgbClr val="FF0000"/>
                </a:solidFill>
              </a:rPr>
              <a:t>は窒素をドープした影響はあまり見られず、原子</a:t>
            </a:r>
            <a:r>
              <a:rPr lang="ja-JP" altLang="en-US" sz="1800" dirty="0">
                <a:solidFill>
                  <a:srgbClr val="FF0000"/>
                </a:solidFill>
              </a:rPr>
              <a:t>の高さを反映した像</a:t>
            </a:r>
            <a:r>
              <a:rPr lang="ja-JP" altLang="en-US" sz="1800" dirty="0" smtClean="0">
                <a:solidFill>
                  <a:srgbClr val="FF0000"/>
                </a:solidFill>
              </a:rPr>
              <a:t>が得られて</a:t>
            </a:r>
            <a:r>
              <a:rPr lang="ja-JP" altLang="en-US" sz="1800" dirty="0">
                <a:solidFill>
                  <a:srgbClr val="FF0000"/>
                </a:solidFill>
              </a:rPr>
              <a:t>いる。</a:t>
            </a:r>
          </a:p>
        </p:txBody>
      </p:sp>
      <p:pic>
        <p:nvPicPr>
          <p:cNvPr id="19559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4" y="2861780"/>
            <a:ext cx="2745203" cy="240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5598" name="Text Box 15"/>
          <p:cNvSpPr txBox="1">
            <a:spLocks noChangeArrowheads="1"/>
          </p:cNvSpPr>
          <p:nvPr/>
        </p:nvSpPr>
        <p:spPr bwMode="auto">
          <a:xfrm>
            <a:off x="2220258" y="5584031"/>
            <a:ext cx="992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窒素原子</a:t>
            </a:r>
          </a:p>
        </p:txBody>
      </p:sp>
      <p:sp>
        <p:nvSpPr>
          <p:cNvPr id="195599" name="Line 16"/>
          <p:cNvSpPr>
            <a:spLocks noChangeShapeType="1"/>
          </p:cNvSpPr>
          <p:nvPr/>
        </p:nvSpPr>
        <p:spPr bwMode="auto">
          <a:xfrm flipH="1" flipV="1">
            <a:off x="2043203" y="4509150"/>
            <a:ext cx="177054" cy="1217756"/>
          </a:xfrm>
          <a:prstGeom prst="line">
            <a:avLst/>
          </a:prstGeom>
          <a:noFill/>
          <a:ln w="936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5604" name="Rectangle 27"/>
          <p:cNvSpPr>
            <a:spLocks noChangeArrowheads="1"/>
          </p:cNvSpPr>
          <p:nvPr/>
        </p:nvSpPr>
        <p:spPr bwMode="auto">
          <a:xfrm>
            <a:off x="616862" y="2117526"/>
            <a:ext cx="25955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 dirty="0"/>
              <a:t>探針</a:t>
            </a:r>
            <a:r>
              <a:rPr lang="en-US" altLang="ja-JP" sz="1800" dirty="0"/>
              <a:t>-</a:t>
            </a:r>
            <a:r>
              <a:rPr lang="ja-JP" altLang="en-US" sz="1800" dirty="0"/>
              <a:t>試料間の距離</a:t>
            </a:r>
            <a:r>
              <a:rPr lang="en-US" altLang="ja-JP" sz="1800" dirty="0"/>
              <a:t>: 6Å</a:t>
            </a:r>
            <a:endParaRPr lang="ja-JP" altLang="en-US" sz="1800" dirty="0"/>
          </a:p>
        </p:txBody>
      </p:sp>
      <p:sp>
        <p:nvSpPr>
          <p:cNvPr id="195605" name="テキスト ボックス 14"/>
          <p:cNvSpPr txBox="1">
            <a:spLocks noChangeArrowheads="1"/>
          </p:cNvSpPr>
          <p:nvPr/>
        </p:nvSpPr>
        <p:spPr bwMode="auto">
          <a:xfrm>
            <a:off x="462483" y="783205"/>
            <a:ext cx="3161443" cy="1200329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Calibri" panose="020F0502020204030204" pitchFamily="34" charset="0"/>
              </a:rPr>
              <a:t>探針</a:t>
            </a:r>
            <a:r>
              <a:rPr lang="en-US" altLang="ja-JP" sz="1800" dirty="0">
                <a:latin typeface="Calibri" panose="020F0502020204030204" pitchFamily="34" charset="0"/>
              </a:rPr>
              <a:t>: H-Si</a:t>
            </a:r>
            <a:r>
              <a:rPr lang="en-US" altLang="ja-JP" sz="1800" baseline="-25000" dirty="0">
                <a:latin typeface="Calibri" panose="020F0502020204030204" pitchFamily="34" charset="0"/>
              </a:rPr>
              <a:t>4</a:t>
            </a:r>
            <a:r>
              <a:rPr lang="en-US" altLang="ja-JP" sz="1800" dirty="0">
                <a:latin typeface="Calibri" panose="020F0502020204030204" pitchFamily="34" charset="0"/>
              </a:rPr>
              <a:t>H</a:t>
            </a:r>
            <a:r>
              <a:rPr lang="en-US" altLang="ja-JP" sz="1800" baseline="-25000" dirty="0">
                <a:latin typeface="Calibri" panose="020F0502020204030204" pitchFamily="34" charset="0"/>
              </a:rPr>
              <a:t>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Calibri" panose="020F0502020204030204" pitchFamily="34" charset="0"/>
              </a:rPr>
              <a:t>試料表面</a:t>
            </a:r>
            <a:r>
              <a:rPr lang="en-US" altLang="ja-JP" sz="1800" dirty="0">
                <a:latin typeface="Calibri" panose="020F0502020204030204" pitchFamily="34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ja-JP" sz="1800" dirty="0">
                <a:latin typeface="Calibri" panose="020F0502020204030204" pitchFamily="34" charset="0"/>
              </a:rPr>
              <a:t>　　　Si(001)-c(4x2)</a:t>
            </a:r>
            <a:r>
              <a:rPr lang="ja-JP" altLang="en-US" sz="1800" dirty="0">
                <a:latin typeface="Calibri" panose="020F0502020204030204" pitchFamily="34" charset="0"/>
              </a:rPr>
              <a:t>に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Calibri" panose="020F0502020204030204" pitchFamily="34" charset="0"/>
              </a:rPr>
              <a:t>　　　</a:t>
            </a:r>
            <a:r>
              <a:rPr lang="ja-JP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窒素原子をドープ</a:t>
            </a:r>
            <a:r>
              <a:rPr lang="ja-JP" altLang="en-US" sz="1800" dirty="0">
                <a:latin typeface="Calibri" panose="020F0502020204030204" pitchFamily="34" charset="0"/>
              </a:rPr>
              <a:t>したもの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14408</TotalTime>
  <Words>63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Si(001)-c(4x2)表面の埋め込まれた不純物(N原子)のAFM像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1024</cp:revision>
  <dcterms:created xsi:type="dcterms:W3CDTF">2014-03-31T02:49:52Z</dcterms:created>
  <dcterms:modified xsi:type="dcterms:W3CDTF">2016-08-31T01:10:22Z</dcterms:modified>
</cp:coreProperties>
</file>