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LiqAFM_Resonance_001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20097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LiqAFM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液中カンチレバーの固有振動解析 </a:t>
            </a:r>
          </a:p>
        </p:txBody>
      </p:sp>
      <p:sp>
        <p:nvSpPr>
          <p:cNvPr id="96259" name="Text Box 14"/>
          <p:cNvSpPr txBox="1">
            <a:spLocks noChangeArrowheads="1"/>
          </p:cNvSpPr>
          <p:nvPr/>
        </p:nvSpPr>
        <p:spPr bwMode="auto">
          <a:xfrm>
            <a:off x="273050" y="692150"/>
            <a:ext cx="971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LiqAFM</a:t>
            </a:r>
          </a:p>
        </p:txBody>
      </p:sp>
      <p:pic>
        <p:nvPicPr>
          <p:cNvPr id="96260" name="図 7" descr="C:\Users\Hiroo Azuma\Documents\spm\中嶋健先生_東北大_22April2013\経過報告_31August2013\liq_cantilever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975" y="2673350"/>
            <a:ext cx="21574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図 8" descr="C:\Users\Hiroo Azuma\Documents\spm\打ち合わせ資料・ドキュメント\SPM開発セミナー_05October2013\LiqAFM_FemAFM_新機能\liq_cantilever_2_dash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975" y="3394075"/>
            <a:ext cx="21574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2" name="図 9" descr="C:\Users\Hiroo Azuma\Documents\spm\打ち合わせ資料・ドキュメント\SPM開発セミナー_05October2013\LiqAFM_FemAFM_新機能\liq_cantilever_4_dash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975" y="4114800"/>
            <a:ext cx="21574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図 11" descr="C:\Users\Hiroo Azuma\Documents\spm\中嶋健先生_東北大_22April2013\経過報告_31August2013\liq_cantilever_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975" y="4833938"/>
            <a:ext cx="215741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4" name="図 1" descr="C:\Users\Hiroo Azuma\Documents\spm\中嶋健先生_東北大_22April2013\経過報告_28August2013\liq_cantilever_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975" y="1924050"/>
            <a:ext cx="2159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5" name="Rectangle 11"/>
          <p:cNvSpPr>
            <a:spLocks noChangeArrowheads="1"/>
          </p:cNvSpPr>
          <p:nvPr/>
        </p:nvSpPr>
        <p:spPr bwMode="auto">
          <a:xfrm>
            <a:off x="104775" y="2060575"/>
            <a:ext cx="460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0</a:t>
            </a:r>
            <a:r>
              <a:rPr lang="ja-JP" altLang="en-US" sz="1400"/>
              <a:t>個</a:t>
            </a:r>
          </a:p>
        </p:txBody>
      </p:sp>
      <p:sp>
        <p:nvSpPr>
          <p:cNvPr id="96266" name="Rectangle 12"/>
          <p:cNvSpPr>
            <a:spLocks noChangeArrowheads="1"/>
          </p:cNvSpPr>
          <p:nvPr/>
        </p:nvSpPr>
        <p:spPr bwMode="auto">
          <a:xfrm>
            <a:off x="55563" y="4941888"/>
            <a:ext cx="55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10</a:t>
            </a:r>
            <a:r>
              <a:rPr lang="ja-JP" altLang="en-US" sz="1400"/>
              <a:t>個</a:t>
            </a:r>
          </a:p>
        </p:txBody>
      </p:sp>
      <p:sp>
        <p:nvSpPr>
          <p:cNvPr id="96267" name="Rectangle 13"/>
          <p:cNvSpPr>
            <a:spLocks noChangeArrowheads="1"/>
          </p:cNvSpPr>
          <p:nvPr/>
        </p:nvSpPr>
        <p:spPr bwMode="auto">
          <a:xfrm>
            <a:off x="104775" y="4221163"/>
            <a:ext cx="460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4</a:t>
            </a:r>
            <a:r>
              <a:rPr lang="ja-JP" altLang="en-US" sz="1400"/>
              <a:t>個</a:t>
            </a:r>
          </a:p>
        </p:txBody>
      </p:sp>
      <p:sp>
        <p:nvSpPr>
          <p:cNvPr id="96268" name="Rectangle 14"/>
          <p:cNvSpPr>
            <a:spLocks noChangeArrowheads="1"/>
          </p:cNvSpPr>
          <p:nvPr/>
        </p:nvSpPr>
        <p:spPr bwMode="auto">
          <a:xfrm>
            <a:off x="104775" y="3573463"/>
            <a:ext cx="460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2</a:t>
            </a:r>
            <a:r>
              <a:rPr lang="ja-JP" altLang="en-US" sz="1400"/>
              <a:t>個</a:t>
            </a:r>
          </a:p>
        </p:txBody>
      </p:sp>
      <p:sp>
        <p:nvSpPr>
          <p:cNvPr id="96269" name="Rectangle 15"/>
          <p:cNvSpPr>
            <a:spLocks noChangeArrowheads="1"/>
          </p:cNvSpPr>
          <p:nvPr/>
        </p:nvSpPr>
        <p:spPr bwMode="auto">
          <a:xfrm>
            <a:off x="104775" y="2852738"/>
            <a:ext cx="460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0"/>
              <a:t>1</a:t>
            </a:r>
            <a:r>
              <a:rPr lang="ja-JP" altLang="en-US" sz="1400"/>
              <a:t>個</a:t>
            </a:r>
          </a:p>
        </p:txBody>
      </p:sp>
      <p:pic>
        <p:nvPicPr>
          <p:cNvPr id="96270" name="グラフ 14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4088" y="1196975"/>
            <a:ext cx="32385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71" name="グラフ 19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1063" y="4176713"/>
            <a:ext cx="32258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72" name="Rectangle 18"/>
          <p:cNvSpPr>
            <a:spLocks noChangeArrowheads="1"/>
          </p:cNvSpPr>
          <p:nvPr/>
        </p:nvSpPr>
        <p:spPr bwMode="auto">
          <a:xfrm>
            <a:off x="3224213" y="1484313"/>
            <a:ext cx="244951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カンチレバーを流体中で強制振動させる。強制振動周波数を変化させて、カンチレバーの振幅の収束値を求める。</a:t>
            </a:r>
          </a:p>
        </p:txBody>
      </p:sp>
      <p:sp>
        <p:nvSpPr>
          <p:cNvPr id="96273" name="AutoShape 19"/>
          <p:cNvSpPr>
            <a:spLocks noChangeArrowheads="1"/>
          </p:cNvSpPr>
          <p:nvPr/>
        </p:nvSpPr>
        <p:spPr bwMode="auto">
          <a:xfrm>
            <a:off x="71438" y="1628775"/>
            <a:ext cx="2865437" cy="4032250"/>
          </a:xfrm>
          <a:prstGeom prst="roundRect">
            <a:avLst>
              <a:gd name="adj" fmla="val 9694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 b="1"/>
          </a:p>
        </p:txBody>
      </p:sp>
      <p:sp useBgFill="1">
        <p:nvSpPr>
          <p:cNvPr id="96274" name="Rectangle 20"/>
          <p:cNvSpPr>
            <a:spLocks noChangeArrowheads="1"/>
          </p:cNvSpPr>
          <p:nvPr/>
        </p:nvSpPr>
        <p:spPr bwMode="auto">
          <a:xfrm>
            <a:off x="433388" y="1484313"/>
            <a:ext cx="2143125" cy="3048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カンチレバーに穴を開ける</a:t>
            </a:r>
            <a:endParaRPr lang="en-US" altLang="ja-JP" sz="1400"/>
          </a:p>
        </p:txBody>
      </p:sp>
      <p:sp>
        <p:nvSpPr>
          <p:cNvPr id="96275" name="Rectangle 21"/>
          <p:cNvSpPr>
            <a:spLocks noChangeArrowheads="1"/>
          </p:cNvSpPr>
          <p:nvPr/>
        </p:nvSpPr>
        <p:spPr bwMode="auto">
          <a:xfrm>
            <a:off x="7307263" y="3411538"/>
            <a:ext cx="2254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400"/>
              <a:t>粘性抵抗力係数を求める。</a:t>
            </a:r>
            <a:r>
              <a:rPr lang="ja-JP" altLang="en-US" sz="1400" b="1"/>
              <a:t> </a:t>
            </a:r>
          </a:p>
        </p:txBody>
      </p:sp>
      <p:sp>
        <p:nvSpPr>
          <p:cNvPr id="96276" name="Rectangle 22"/>
          <p:cNvSpPr>
            <a:spLocks noChangeArrowheads="1"/>
          </p:cNvSpPr>
          <p:nvPr/>
        </p:nvSpPr>
        <p:spPr bwMode="auto">
          <a:xfrm>
            <a:off x="5889625" y="6224588"/>
            <a:ext cx="34559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孔の個数が増えると、粘性抵抗力係数が減少することが理解できる。 </a:t>
            </a:r>
          </a:p>
        </p:txBody>
      </p:sp>
      <p:pic>
        <p:nvPicPr>
          <p:cNvPr id="96277" name="図 1" descr="simulator0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775" y="3357563"/>
            <a:ext cx="2478088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78" name="Rectangle 26"/>
          <p:cNvSpPr>
            <a:spLocks noChangeArrowheads="1"/>
          </p:cNvSpPr>
          <p:nvPr/>
        </p:nvSpPr>
        <p:spPr bwMode="auto">
          <a:xfrm>
            <a:off x="3482975" y="4941888"/>
            <a:ext cx="1757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シミュレート中の概観</a:t>
            </a:r>
          </a:p>
        </p:txBody>
      </p:sp>
      <p:sp>
        <p:nvSpPr>
          <p:cNvPr id="96279" name="Rectangle 27"/>
          <p:cNvSpPr>
            <a:spLocks noChangeArrowheads="1"/>
          </p:cNvSpPr>
          <p:nvPr/>
        </p:nvSpPr>
        <p:spPr bwMode="auto">
          <a:xfrm>
            <a:off x="1423988" y="692150"/>
            <a:ext cx="3313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hlink"/>
                </a:solidFill>
              </a:rPr>
              <a:t>液中平板状カンチレバーの振動 </a:t>
            </a:r>
          </a:p>
        </p:txBody>
      </p:sp>
      <p:sp>
        <p:nvSpPr>
          <p:cNvPr id="96280" name="AutoShape 28"/>
          <p:cNvSpPr>
            <a:spLocks noChangeArrowheads="1"/>
          </p:cNvSpPr>
          <p:nvPr/>
        </p:nvSpPr>
        <p:spPr bwMode="auto">
          <a:xfrm>
            <a:off x="6753225" y="3213100"/>
            <a:ext cx="503238" cy="863600"/>
          </a:xfrm>
          <a:prstGeom prst="downArrow">
            <a:avLst>
              <a:gd name="adj1" fmla="val 50157"/>
              <a:gd name="adj2" fmla="val 70661"/>
            </a:avLst>
          </a:prstGeom>
          <a:solidFill>
            <a:srgbClr val="CC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96281" name="AutoShape 29"/>
          <p:cNvSpPr>
            <a:spLocks noChangeArrowheads="1"/>
          </p:cNvSpPr>
          <p:nvPr/>
        </p:nvSpPr>
        <p:spPr bwMode="auto">
          <a:xfrm rot="-5400000">
            <a:off x="4251325" y="1322388"/>
            <a:ext cx="503237" cy="2700338"/>
          </a:xfrm>
          <a:prstGeom prst="downArrow">
            <a:avLst>
              <a:gd name="adj1" fmla="val 50000"/>
              <a:gd name="adj2" fmla="val 134148"/>
            </a:avLst>
          </a:prstGeom>
          <a:solidFill>
            <a:srgbClr val="CC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82</Words>
  <Application>Microsoft Office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【LiqAFM】 液中カンチレバーの固有振動解析 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2016-08-31T04:36:48Z</dcterms:modified>
</cp:coreProperties>
</file>