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66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DFTB_ConstCurrentSTM_Inorganic_021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9630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9" name="AutoShape 24"/>
          <p:cNvSpPr>
            <a:spLocks noChangeArrowheads="1"/>
          </p:cNvSpPr>
          <p:nvPr/>
        </p:nvSpPr>
        <p:spPr bwMode="auto">
          <a:xfrm>
            <a:off x="194337" y="3429000"/>
            <a:ext cx="4602163" cy="2808288"/>
          </a:xfrm>
          <a:prstGeom prst="roundRect">
            <a:avLst>
              <a:gd name="adj" fmla="val 6898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4830" name="Text Box 25"/>
          <p:cNvSpPr txBox="1">
            <a:spLocks noChangeArrowheads="1"/>
          </p:cNvSpPr>
          <p:nvPr/>
        </p:nvSpPr>
        <p:spPr bwMode="auto">
          <a:xfrm>
            <a:off x="796264" y="342106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実測画像</a:t>
            </a:r>
          </a:p>
        </p:txBody>
      </p:sp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2612364" y="115888"/>
            <a:ext cx="4677833" cy="457200"/>
          </a:xfrm>
          <a:noFill/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solidFill>
                  <a:srgbClr val="006600"/>
                </a:solidFill>
              </a:rPr>
              <a:t>【DFTB】</a:t>
            </a:r>
            <a:r>
              <a:rPr lang="ja-JP" altLang="en-US" sz="2400" dirty="0" smtClean="0">
                <a:solidFill>
                  <a:srgbClr val="006600"/>
                </a:solidFill>
              </a:rPr>
              <a:t>透明導電膜</a:t>
            </a:r>
            <a:r>
              <a:rPr lang="en-US" altLang="ja-JP" sz="2400" dirty="0" err="1" smtClean="0">
                <a:solidFill>
                  <a:srgbClr val="006600"/>
                </a:solidFill>
              </a:rPr>
              <a:t>ZnO</a:t>
            </a:r>
            <a:r>
              <a:rPr lang="ja-JP" altLang="en-US" sz="2400" dirty="0" smtClean="0">
                <a:solidFill>
                  <a:srgbClr val="006600"/>
                </a:solidFill>
              </a:rPr>
              <a:t>の</a:t>
            </a:r>
            <a:r>
              <a:rPr lang="en-US" altLang="ja-JP" sz="2400" dirty="0" smtClean="0">
                <a:solidFill>
                  <a:srgbClr val="006600"/>
                </a:solidFill>
              </a:rPr>
              <a:t>STM</a:t>
            </a:r>
            <a:r>
              <a:rPr lang="ja-JP" altLang="en-US" sz="2400" dirty="0" smtClean="0">
                <a:solidFill>
                  <a:srgbClr val="006600"/>
                </a:solidFill>
              </a:rPr>
              <a:t>像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" y="0"/>
            <a:ext cx="1210588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透明電極</a:t>
            </a:r>
            <a:endParaRPr lang="en-US" altLang="ja-JP" sz="2000" dirty="0"/>
          </a:p>
        </p:txBody>
      </p:sp>
      <p:pic>
        <p:nvPicPr>
          <p:cNvPr id="34825" name="Picture 9" descr="Figure-1-STM-images-of-the-clean-ZnO101-0-surface-a-Large-scale-image-30-30-nm-2[1]"/>
          <p:cNvPicPr>
            <a:picLocks noChangeAspect="1" noChangeArrowheads="1"/>
          </p:cNvPicPr>
          <p:nvPr/>
        </p:nvPicPr>
        <p:blipFill>
          <a:blip r:embed="rId3" cstate="print"/>
          <a:srcRect t="57095" r="53633"/>
          <a:stretch>
            <a:fillRect/>
          </a:stretch>
        </p:blipFill>
        <p:spPr bwMode="auto">
          <a:xfrm>
            <a:off x="350838" y="3716338"/>
            <a:ext cx="3042312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84729" y="908050"/>
            <a:ext cx="3276204" cy="1944688"/>
            <a:chOff x="340" y="572"/>
            <a:chExt cx="1905" cy="1225"/>
          </a:xfrm>
        </p:grpSpPr>
        <p:pic>
          <p:nvPicPr>
            <p:cNvPr id="34826" name="Picture 10" descr="capture"/>
            <p:cNvPicPr>
              <a:picLocks noChangeAspect="1" noChangeArrowheads="1"/>
            </p:cNvPicPr>
            <p:nvPr/>
          </p:nvPicPr>
          <p:blipFill>
            <a:blip r:embed="rId4" cstate="print"/>
            <a:srcRect l="31950" t="7695" r="22119" b="25008"/>
            <a:stretch>
              <a:fillRect/>
            </a:stretch>
          </p:blipFill>
          <p:spPr bwMode="auto">
            <a:xfrm>
              <a:off x="340" y="572"/>
              <a:ext cx="1905" cy="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2" name="Rectangle 6"/>
            <p:cNvSpPr>
              <a:spLocks noChangeArrowheads="1"/>
            </p:cNvSpPr>
            <p:nvPr/>
          </p:nvSpPr>
          <p:spPr bwMode="auto">
            <a:xfrm>
              <a:off x="702" y="852"/>
              <a:ext cx="1210" cy="657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34828" name="AutoShape 23"/>
          <p:cNvSpPr>
            <a:spLocks noChangeArrowheads="1"/>
          </p:cNvSpPr>
          <p:nvPr/>
        </p:nvSpPr>
        <p:spPr bwMode="auto">
          <a:xfrm>
            <a:off x="4953001" y="3429000"/>
            <a:ext cx="4681273" cy="2808288"/>
          </a:xfrm>
          <a:prstGeom prst="roundRect">
            <a:avLst>
              <a:gd name="adj" fmla="val 5958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34824" name="Picture 8" descr="ZnO210_STMc_s18x12x3_d5_r0x0x0_N72x48x12_-2V_3000nA_contrast"/>
          <p:cNvPicPr>
            <a:picLocks noChangeAspect="1" noChangeArrowheads="1"/>
          </p:cNvPicPr>
          <p:nvPr/>
        </p:nvPicPr>
        <p:blipFill>
          <a:blip r:embed="rId5" cstate="print"/>
          <a:srcRect t="16187" b="16187"/>
          <a:stretch>
            <a:fillRect/>
          </a:stretch>
        </p:blipFill>
        <p:spPr bwMode="auto">
          <a:xfrm>
            <a:off x="5186892" y="3789364"/>
            <a:ext cx="4241006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1" name="Text Box 25"/>
          <p:cNvSpPr txBox="1">
            <a:spLocks noChangeArrowheads="1"/>
          </p:cNvSpPr>
          <p:nvPr/>
        </p:nvSpPr>
        <p:spPr bwMode="auto">
          <a:xfrm>
            <a:off x="5343393" y="3429001"/>
            <a:ext cx="37191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constant current STM</a:t>
            </a:r>
            <a:r>
              <a:rPr lang="ja-JP" altLang="en-US" dirty="0">
                <a:solidFill>
                  <a:schemeClr val="tx1"/>
                </a:solidFill>
              </a:rPr>
              <a:t>シミュレーション</a:t>
            </a:r>
          </a:p>
        </p:txBody>
      </p:sp>
      <p:sp>
        <p:nvSpPr>
          <p:cNvPr id="34832" name="Text Box 8"/>
          <p:cNvSpPr txBox="1">
            <a:spLocks noChangeArrowheads="1"/>
          </p:cNvSpPr>
          <p:nvPr/>
        </p:nvSpPr>
        <p:spPr bwMode="auto">
          <a:xfrm>
            <a:off x="4953001" y="908051"/>
            <a:ext cx="3331297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ja-JP" altLang="en-US" sz="1600"/>
              <a:t>探針：</a:t>
            </a:r>
            <a:r>
              <a:rPr lang="en-US" altLang="ja-JP" sz="1600"/>
              <a:t>Si</a:t>
            </a:r>
            <a:r>
              <a:rPr lang="en-US" altLang="ja-JP" sz="1600" baseline="-25000"/>
              <a:t>4</a:t>
            </a:r>
            <a:r>
              <a:rPr lang="en-US" altLang="ja-JP" sz="1600"/>
              <a:t>H</a:t>
            </a:r>
            <a:r>
              <a:rPr lang="en-US" altLang="ja-JP" sz="1600" baseline="-25000"/>
              <a:t>9</a:t>
            </a:r>
          </a:p>
          <a:p>
            <a:r>
              <a:rPr lang="ja-JP" altLang="en-US" sz="1600"/>
              <a:t>試料：</a:t>
            </a:r>
            <a:r>
              <a:rPr lang="en-US" altLang="ja-JP" sz="1600"/>
              <a:t>ZnO</a:t>
            </a:r>
          </a:p>
          <a:p>
            <a:r>
              <a:rPr lang="ja-JP" altLang="en-US" sz="1600"/>
              <a:t>スキャンエリア：</a:t>
            </a:r>
            <a:r>
              <a:rPr lang="en-US" altLang="ja-JP" sz="1600"/>
              <a:t>18Å×12Å</a:t>
            </a:r>
          </a:p>
          <a:p>
            <a:r>
              <a:rPr lang="ja-JP" altLang="en-US" sz="1600"/>
              <a:t>スキャンモード：</a:t>
            </a:r>
            <a:r>
              <a:rPr lang="en-US" altLang="ja-JP" sz="1600"/>
              <a:t>constant current STM</a:t>
            </a:r>
          </a:p>
          <a:p>
            <a:r>
              <a:rPr lang="ja-JP" altLang="en-US" sz="1600"/>
              <a:t>探針バイアス：</a:t>
            </a:r>
            <a:r>
              <a:rPr lang="en-US" altLang="ja-JP" sz="1600"/>
              <a:t>-2.0[V]</a:t>
            </a:r>
          </a:p>
          <a:p>
            <a:r>
              <a:rPr lang="ja-JP" altLang="en-US" sz="1600"/>
              <a:t>電流値：</a:t>
            </a:r>
            <a:r>
              <a:rPr lang="en-US" altLang="ja-JP" sz="1600"/>
              <a:t>3000[nA]</a:t>
            </a:r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3362193" y="4011613"/>
            <a:ext cx="11224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Vs=2.5[V]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It=0.6[</a:t>
            </a:r>
            <a:r>
              <a:rPr lang="en-US" altLang="ja-JP" dirty="0" err="1">
                <a:solidFill>
                  <a:schemeClr val="tx1"/>
                </a:solidFill>
              </a:rPr>
              <a:t>nA</a:t>
            </a:r>
            <a:r>
              <a:rPr lang="en-US" altLang="ja-JP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34834" name="Text Box 18"/>
          <p:cNvSpPr txBox="1">
            <a:spLocks noChangeArrowheads="1"/>
          </p:cNvSpPr>
          <p:nvPr/>
        </p:nvSpPr>
        <p:spPr bwMode="auto">
          <a:xfrm>
            <a:off x="251090" y="5754688"/>
            <a:ext cx="400023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The Journal of Physical Chemistry C 116(18):9917–9924 · April 2012 </a:t>
            </a:r>
            <a:endParaRPr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34835" name="Text Box 38"/>
          <p:cNvSpPr txBox="1">
            <a:spLocks noChangeArrowheads="1"/>
          </p:cNvSpPr>
          <p:nvPr/>
        </p:nvSpPr>
        <p:spPr bwMode="auto">
          <a:xfrm>
            <a:off x="507339" y="2852738"/>
            <a:ext cx="33826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/>
              <a:t>試料のモデル（黄枠は単位格子）</a:t>
            </a:r>
          </a:p>
        </p:txBody>
      </p:sp>
      <p:sp>
        <p:nvSpPr>
          <p:cNvPr id="34837" name="Text Box 15"/>
          <p:cNvSpPr txBox="1">
            <a:spLocks noChangeArrowheads="1"/>
          </p:cNvSpPr>
          <p:nvPr/>
        </p:nvSpPr>
        <p:spPr bwMode="auto">
          <a:xfrm>
            <a:off x="6932481" y="6369050"/>
            <a:ext cx="21018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</a:rPr>
              <a:t>画像はコントラスト調整後</a:t>
            </a:r>
            <a:endParaRPr lang="en-US" altLang="ja-JP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15323</TotalTime>
  <Words>69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【DFTB】透明導電膜ZnOのSTM像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2016-10-05T06:00:28Z</dcterms:modified>
</cp:coreProperties>
</file>