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"/>
  </p:notesMasterIdLst>
  <p:handoutMasterIdLst>
    <p:handoutMasterId r:id="rId6"/>
  </p:handoutMasterIdLst>
  <p:sldIdLst>
    <p:sldId id="1076" r:id="rId3"/>
    <p:sldId id="107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49" d="100"/>
          <a:sy n="49" d="100"/>
        </p:scale>
        <p:origin x="288" y="4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-72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7027" name="ノート プレースホルダー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smtClean="0"/>
              <a:t>(b) The left and center columns are experimental topographic images and dI/dV maps recorded at voltages indicated by the arrows in (a). Tunneling currents for the STM images and dI/dV maps are, from the top, 5 nA, 3 nA, 5 nA, and 6 nA. The right column displays the corresponding calculated STM-elastic scattering quantum chemistry (ESQC) images, at a constant tunneling current of 1 nA, for a pentacene molecule adsorbed on Au(111) at the monoelectronic energy resonances corresponding to the LUMO, HOMO, HOMO-1, and HOMO-2, respectively. All images are 2.5 nm x 1.5 nm.</a:t>
            </a:r>
            <a:endParaRPr lang="ja-JP" altLang="en-US" smtClean="0"/>
          </a:p>
        </p:txBody>
      </p:sp>
      <p:sp>
        <p:nvSpPr>
          <p:cNvPr id="257028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355600" indent="1206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711200" indent="242888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069975" indent="360363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425575" indent="481013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1882775" indent="481013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339975" indent="481013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2797175" indent="481013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254375" indent="481013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DE963C6-0F56-4A59-8CB6-9848195C8131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995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ノート プレースホルダー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DFTB_ConstCurrentSTM_Organic_003e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DFTB_ConstCurrentSTM_Organic_003f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DFTB_ConstCurrentSTM_Organic_003g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DFTB_ConstCurrentSTM_Organic_003h</a:t>
            </a:r>
            <a:r>
              <a:rPr lang="en-US" altLang="ja-JP" smtClean="0"/>
              <a:t> </a:t>
            </a:r>
            <a:endParaRPr kumimoji="1" lang="ja-JP" altLang="en-US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261124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355600" indent="1206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711200" indent="242888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069975" indent="360363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425575" indent="481013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1882775" indent="481013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339975" indent="481013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2797175" indent="481013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254375" indent="481013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590FCD9-F42C-447B-8C9C-917F71C0BA7A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6969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Constant current STM image of </a:t>
            </a:r>
            <a:r>
              <a:rPr lang="en-US" altLang="ja-JP" sz="2000" dirty="0" err="1" smtClean="0"/>
              <a:t>pentacene</a:t>
            </a:r>
            <a:endParaRPr lang="ja-JP" altLang="en-US" sz="2000" dirty="0" smtClean="0"/>
          </a:p>
        </p:txBody>
      </p:sp>
      <p:pic>
        <p:nvPicPr>
          <p:cNvPr id="256003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5"/>
          <a:stretch>
            <a:fillRect/>
          </a:stretch>
        </p:blipFill>
        <p:spPr bwMode="auto">
          <a:xfrm>
            <a:off x="415925" y="1220788"/>
            <a:ext cx="6624638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04" name="正方形/長方形 19"/>
          <p:cNvSpPr>
            <a:spLocks noChangeArrowheads="1"/>
          </p:cNvSpPr>
          <p:nvPr/>
        </p:nvSpPr>
        <p:spPr bwMode="auto">
          <a:xfrm>
            <a:off x="1198563" y="6556375"/>
            <a:ext cx="4321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W.-H. Soe </a:t>
            </a:r>
            <a:r>
              <a:rPr lang="en-US" altLang="ja-JP" sz="1600" i="1">
                <a:solidFill>
                  <a:schemeClr val="tx1"/>
                </a:solidFill>
                <a:latin typeface="Arial" panose="020B0604020202020204" pitchFamily="34" charset="0"/>
              </a:rPr>
              <a:t>et al.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, PRL 102, 176102 (2009).</a:t>
            </a:r>
            <a:endParaRPr lang="ja-JP" altLang="en-US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56005" name="角丸四角形 24"/>
          <p:cNvSpPr>
            <a:spLocks noChangeArrowheads="1"/>
          </p:cNvSpPr>
          <p:nvPr/>
        </p:nvSpPr>
        <p:spPr bwMode="auto">
          <a:xfrm>
            <a:off x="3611563" y="919163"/>
            <a:ext cx="823912" cy="484187"/>
          </a:xfrm>
          <a:prstGeom prst="roundRect">
            <a:avLst>
              <a:gd name="adj" fmla="val 839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400">
                <a:solidFill>
                  <a:schemeClr val="tx1"/>
                </a:solidFill>
                <a:latin typeface="Arial" panose="020B0604020202020204" pitchFamily="34" charset="0"/>
              </a:rPr>
              <a:t>実測</a:t>
            </a:r>
          </a:p>
        </p:txBody>
      </p:sp>
      <p:sp>
        <p:nvSpPr>
          <p:cNvPr id="256006" name="角丸四角形 25"/>
          <p:cNvSpPr>
            <a:spLocks noChangeArrowheads="1"/>
          </p:cNvSpPr>
          <p:nvPr/>
        </p:nvSpPr>
        <p:spPr bwMode="auto">
          <a:xfrm>
            <a:off x="5240338" y="919163"/>
            <a:ext cx="1430337" cy="484187"/>
          </a:xfrm>
          <a:prstGeom prst="roundRect">
            <a:avLst>
              <a:gd name="adj" fmla="val 839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400">
                <a:solidFill>
                  <a:schemeClr val="tx1"/>
                </a:solidFill>
                <a:latin typeface="Arial" panose="020B0604020202020204" pitchFamily="34" charset="0"/>
              </a:rPr>
              <a:t>理論計算</a:t>
            </a:r>
          </a:p>
        </p:txBody>
      </p:sp>
      <p:sp>
        <p:nvSpPr>
          <p:cNvPr id="256007" name="角丸四角形 26"/>
          <p:cNvSpPr>
            <a:spLocks noChangeArrowheads="1"/>
          </p:cNvSpPr>
          <p:nvPr/>
        </p:nvSpPr>
        <p:spPr bwMode="auto">
          <a:xfrm>
            <a:off x="1671638" y="919163"/>
            <a:ext cx="823912" cy="484187"/>
          </a:xfrm>
          <a:prstGeom prst="roundRect">
            <a:avLst>
              <a:gd name="adj" fmla="val 839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400">
                <a:solidFill>
                  <a:schemeClr val="tx1"/>
                </a:solidFill>
                <a:latin typeface="Arial" panose="020B0604020202020204" pitchFamily="34" charset="0"/>
              </a:rPr>
              <a:t>実測</a:t>
            </a:r>
          </a:p>
        </p:txBody>
      </p:sp>
      <p:sp>
        <p:nvSpPr>
          <p:cNvPr id="256008" name="正方形/長方形 4"/>
          <p:cNvSpPr>
            <a:spLocks noChangeArrowheads="1"/>
          </p:cNvSpPr>
          <p:nvPr/>
        </p:nvSpPr>
        <p:spPr bwMode="auto">
          <a:xfrm>
            <a:off x="7135813" y="893763"/>
            <a:ext cx="28575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STM-elastic scattering quantum chemistry (ESQC)</a:t>
            </a:r>
          </a:p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分子軌道を使った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constant current topography 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計算。</a:t>
            </a:r>
            <a:endParaRPr lang="en-US" altLang="ja-JP" sz="16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探針効果を含めると実測像と一致する。</a:t>
            </a:r>
          </a:p>
        </p:txBody>
      </p:sp>
      <p:sp>
        <p:nvSpPr>
          <p:cNvPr id="256009" name="右矢印 8"/>
          <p:cNvSpPr>
            <a:spLocks noChangeArrowheads="1"/>
          </p:cNvSpPr>
          <p:nvPr/>
        </p:nvSpPr>
        <p:spPr bwMode="auto">
          <a:xfrm>
            <a:off x="6781800" y="1017588"/>
            <a:ext cx="311150" cy="33655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56010" name="Rectangle 18"/>
          <p:cNvSpPr>
            <a:spLocks noChangeArrowheads="1"/>
          </p:cNvSpPr>
          <p:nvPr/>
        </p:nvSpPr>
        <p:spPr bwMode="auto">
          <a:xfrm>
            <a:off x="273050" y="500063"/>
            <a:ext cx="715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文献より、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Pentacene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on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Au(111)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STM topography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像および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dI/dV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  <a:endParaRPr lang="en-US" altLang="ja-JP" baseline="-25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角丸四角形 18"/>
          <p:cNvSpPr>
            <a:spLocks noChangeArrowheads="1"/>
          </p:cNvSpPr>
          <p:nvPr/>
        </p:nvSpPr>
        <p:spPr bwMode="auto">
          <a:xfrm>
            <a:off x="76200" y="500063"/>
            <a:ext cx="5021263" cy="6307137"/>
          </a:xfrm>
          <a:prstGeom prst="roundRect">
            <a:avLst>
              <a:gd name="adj" fmla="val 3111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0099" name="Rectangle 18"/>
          <p:cNvSpPr>
            <a:spLocks noChangeArrowheads="1"/>
          </p:cNvSpPr>
          <p:nvPr/>
        </p:nvSpPr>
        <p:spPr bwMode="auto">
          <a:xfrm>
            <a:off x="600075" y="660400"/>
            <a:ext cx="2933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Ref. Pentacene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on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Au(111)</a:t>
            </a:r>
            <a:endParaRPr lang="en-US" altLang="ja-JP" baseline="-25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0100" name="角丸四角形 27"/>
          <p:cNvSpPr>
            <a:spLocks noChangeArrowheads="1"/>
          </p:cNvSpPr>
          <p:nvPr/>
        </p:nvSpPr>
        <p:spPr bwMode="auto">
          <a:xfrm>
            <a:off x="5241040" y="500063"/>
            <a:ext cx="4585585" cy="6307137"/>
          </a:xfrm>
          <a:prstGeom prst="roundRect">
            <a:avLst>
              <a:gd name="adj" fmla="val 311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0101" name="Text Box 6"/>
          <p:cNvSpPr txBox="1">
            <a:spLocks noChangeArrowheads="1"/>
          </p:cNvSpPr>
          <p:nvPr/>
        </p:nvSpPr>
        <p:spPr bwMode="auto">
          <a:xfrm>
            <a:off x="6300788" y="260350"/>
            <a:ext cx="3332162" cy="33813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1600">
                <a:solidFill>
                  <a:schemeClr val="bg1"/>
                </a:solidFill>
                <a:latin typeface="Arial" panose="020B0604020202020204" pitchFamily="34" charset="0"/>
              </a:rPr>
              <a:t>DFTB</a:t>
            </a:r>
            <a:r>
              <a:rPr lang="ja-JP" altLang="en-US" sz="160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ja-JP" sz="1600">
                <a:solidFill>
                  <a:schemeClr val="bg1"/>
                </a:solidFill>
                <a:latin typeface="Arial" panose="020B0604020202020204" pitchFamily="34" charset="0"/>
              </a:rPr>
              <a:t>constant current topography</a:t>
            </a:r>
          </a:p>
        </p:txBody>
      </p:sp>
      <p:sp>
        <p:nvSpPr>
          <p:cNvPr id="2601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Constant current STM image of </a:t>
            </a:r>
            <a:r>
              <a:rPr lang="en-US" altLang="ja-JP" sz="2000" dirty="0" err="1" smtClean="0"/>
              <a:t>pentacene</a:t>
            </a:r>
            <a:endParaRPr lang="ja-JP" altLang="en-US" sz="2000" dirty="0" smtClean="0"/>
          </a:p>
        </p:txBody>
      </p:sp>
      <p:pic>
        <p:nvPicPr>
          <p:cNvPr id="26010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14" y="596049"/>
            <a:ext cx="2460625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010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14" y="2051786"/>
            <a:ext cx="2460625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010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14" y="3505936"/>
            <a:ext cx="2460625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010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14" y="4961674"/>
            <a:ext cx="2460625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010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457325"/>
            <a:ext cx="2586037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010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1425575"/>
            <a:ext cx="1949450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0109" name="角丸四角形 25"/>
          <p:cNvSpPr>
            <a:spLocks noChangeArrowheads="1"/>
          </p:cNvSpPr>
          <p:nvPr/>
        </p:nvSpPr>
        <p:spPr bwMode="auto">
          <a:xfrm>
            <a:off x="3081338" y="1130300"/>
            <a:ext cx="1470025" cy="419100"/>
          </a:xfrm>
          <a:prstGeom prst="roundRect">
            <a:avLst>
              <a:gd name="adj" fmla="val 839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>
                <a:solidFill>
                  <a:schemeClr val="tx1"/>
                </a:solidFill>
                <a:latin typeface="Arial" panose="020B0604020202020204" pitchFamily="34" charset="0"/>
              </a:rPr>
              <a:t>Calculation</a:t>
            </a:r>
            <a:endParaRPr lang="ja-JP" altLang="en-US" sz="2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0110" name="正方形/長方形 15"/>
          <p:cNvSpPr>
            <a:spLocks noChangeArrowheads="1"/>
          </p:cNvSpPr>
          <p:nvPr/>
        </p:nvSpPr>
        <p:spPr bwMode="auto">
          <a:xfrm>
            <a:off x="560388" y="6526213"/>
            <a:ext cx="43211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W.-H. Soe </a:t>
            </a:r>
            <a:r>
              <a:rPr lang="en-US" altLang="ja-JP" sz="1600" i="1">
                <a:solidFill>
                  <a:schemeClr val="tx1"/>
                </a:solidFill>
                <a:latin typeface="Arial" panose="020B0604020202020204" pitchFamily="34" charset="0"/>
              </a:rPr>
              <a:t>et al.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, PRL 102, 176102 (2009).</a:t>
            </a:r>
            <a:endParaRPr lang="ja-JP" altLang="en-US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0111" name="テキスト ボックス 14"/>
          <p:cNvSpPr txBox="1">
            <a:spLocks noChangeArrowheads="1"/>
          </p:cNvSpPr>
          <p:nvPr/>
        </p:nvSpPr>
        <p:spPr bwMode="auto">
          <a:xfrm>
            <a:off x="6762688" y="1895050"/>
            <a:ext cx="971550" cy="30797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400">
                <a:solidFill>
                  <a:schemeClr val="tx1"/>
                </a:solidFill>
              </a:rPr>
              <a:t>V</a:t>
            </a:r>
            <a:r>
              <a:rPr lang="en-US" altLang="ja-JP" sz="1400" baseline="-25000">
                <a:solidFill>
                  <a:schemeClr val="tx1"/>
                </a:solidFill>
              </a:rPr>
              <a:t>tip</a:t>
            </a:r>
            <a:r>
              <a:rPr lang="en-US" altLang="ja-JP" sz="1400">
                <a:solidFill>
                  <a:schemeClr val="tx1"/>
                </a:solidFill>
              </a:rPr>
              <a:t>=</a:t>
            </a:r>
            <a:r>
              <a:rPr lang="en-US" altLang="ja-JP" sz="1400">
                <a:solidFill>
                  <a:srgbClr val="FF0000"/>
                </a:solidFill>
              </a:rPr>
              <a:t> -1.0 V</a:t>
            </a:r>
            <a:endParaRPr lang="en-US" altLang="ja-JP" sz="1400">
              <a:solidFill>
                <a:schemeClr val="tx1"/>
              </a:solidFill>
            </a:endParaRPr>
          </a:p>
        </p:txBody>
      </p:sp>
      <p:sp>
        <p:nvSpPr>
          <p:cNvPr id="260112" name="テキスト ボックス 14"/>
          <p:cNvSpPr txBox="1">
            <a:spLocks noChangeArrowheads="1"/>
          </p:cNvSpPr>
          <p:nvPr/>
        </p:nvSpPr>
        <p:spPr bwMode="auto">
          <a:xfrm>
            <a:off x="6727764" y="3339248"/>
            <a:ext cx="1006475" cy="30797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400">
                <a:solidFill>
                  <a:schemeClr val="tx1"/>
                </a:solidFill>
              </a:rPr>
              <a:t>V</a:t>
            </a:r>
            <a:r>
              <a:rPr lang="en-US" altLang="ja-JP" sz="1400" baseline="-25000">
                <a:solidFill>
                  <a:schemeClr val="tx1"/>
                </a:solidFill>
              </a:rPr>
              <a:t>tip</a:t>
            </a:r>
            <a:r>
              <a:rPr lang="en-US" altLang="ja-JP" sz="1400">
                <a:solidFill>
                  <a:schemeClr val="tx1"/>
                </a:solidFill>
              </a:rPr>
              <a:t>=</a:t>
            </a:r>
            <a:r>
              <a:rPr lang="en-US" altLang="ja-JP" sz="1400">
                <a:solidFill>
                  <a:srgbClr val="FF0000"/>
                </a:solidFill>
              </a:rPr>
              <a:t> +1.0 V</a:t>
            </a:r>
            <a:endParaRPr lang="en-US" altLang="ja-JP" sz="1400">
              <a:solidFill>
                <a:schemeClr val="tx1"/>
              </a:solidFill>
            </a:endParaRPr>
          </a:p>
        </p:txBody>
      </p:sp>
      <p:sp>
        <p:nvSpPr>
          <p:cNvPr id="260113" name="テキスト ボックス 14"/>
          <p:cNvSpPr txBox="1">
            <a:spLocks noChangeArrowheads="1"/>
          </p:cNvSpPr>
          <p:nvPr/>
        </p:nvSpPr>
        <p:spPr bwMode="auto">
          <a:xfrm>
            <a:off x="6745226" y="4787901"/>
            <a:ext cx="1006475" cy="30797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400">
                <a:solidFill>
                  <a:schemeClr val="tx1"/>
                </a:solidFill>
              </a:rPr>
              <a:t>V</a:t>
            </a:r>
            <a:r>
              <a:rPr lang="en-US" altLang="ja-JP" sz="1400" baseline="-25000">
                <a:solidFill>
                  <a:schemeClr val="tx1"/>
                </a:solidFill>
              </a:rPr>
              <a:t>tip</a:t>
            </a:r>
            <a:r>
              <a:rPr lang="en-US" altLang="ja-JP" sz="1400">
                <a:solidFill>
                  <a:schemeClr val="tx1"/>
                </a:solidFill>
              </a:rPr>
              <a:t>=</a:t>
            </a:r>
            <a:r>
              <a:rPr lang="en-US" altLang="ja-JP" sz="1400">
                <a:solidFill>
                  <a:srgbClr val="FF0000"/>
                </a:solidFill>
              </a:rPr>
              <a:t> +2.0 V</a:t>
            </a:r>
            <a:endParaRPr lang="en-US" altLang="ja-JP" sz="1400">
              <a:solidFill>
                <a:schemeClr val="tx1"/>
              </a:solidFill>
            </a:endParaRPr>
          </a:p>
        </p:txBody>
      </p:sp>
      <p:sp>
        <p:nvSpPr>
          <p:cNvPr id="260114" name="テキスト ボックス 14"/>
          <p:cNvSpPr txBox="1">
            <a:spLocks noChangeArrowheads="1"/>
          </p:cNvSpPr>
          <p:nvPr/>
        </p:nvSpPr>
        <p:spPr bwMode="auto">
          <a:xfrm>
            <a:off x="6745226" y="6335712"/>
            <a:ext cx="1006475" cy="30797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400" dirty="0" err="1">
                <a:solidFill>
                  <a:schemeClr val="tx1"/>
                </a:solidFill>
              </a:rPr>
              <a:t>V</a:t>
            </a:r>
            <a:r>
              <a:rPr lang="en-US" altLang="ja-JP" sz="1400" baseline="-25000" dirty="0" err="1">
                <a:solidFill>
                  <a:schemeClr val="tx1"/>
                </a:solidFill>
              </a:rPr>
              <a:t>tip</a:t>
            </a:r>
            <a:r>
              <a:rPr lang="en-US" altLang="ja-JP" sz="1400" dirty="0">
                <a:solidFill>
                  <a:schemeClr val="tx1"/>
                </a:solidFill>
              </a:rPr>
              <a:t>=</a:t>
            </a:r>
            <a:r>
              <a:rPr lang="en-US" altLang="ja-JP" sz="1400" dirty="0">
                <a:solidFill>
                  <a:srgbClr val="FF0000"/>
                </a:solidFill>
              </a:rPr>
              <a:t> +2.8 V</a:t>
            </a:r>
            <a:endParaRPr lang="en-US" altLang="ja-JP" sz="1400" dirty="0">
              <a:solidFill>
                <a:schemeClr val="tx1"/>
              </a:solidFill>
            </a:endParaRPr>
          </a:p>
        </p:txBody>
      </p:sp>
      <p:cxnSp>
        <p:nvCxnSpPr>
          <p:cNvPr id="260115" name="直線コネクタ 21"/>
          <p:cNvCxnSpPr>
            <a:cxnSpLocks noChangeShapeType="1"/>
          </p:cNvCxnSpPr>
          <p:nvPr/>
        </p:nvCxnSpPr>
        <p:spPr bwMode="auto">
          <a:xfrm flipV="1">
            <a:off x="4881563" y="5791936"/>
            <a:ext cx="575507" cy="111977"/>
          </a:xfrm>
          <a:prstGeom prst="line">
            <a:avLst/>
          </a:prstGeom>
          <a:noFill/>
          <a:ln w="50800" cap="rnd" algn="ctr">
            <a:solidFill>
              <a:srgbClr val="7030A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0116" name="直線コネクタ 26"/>
          <p:cNvCxnSpPr>
            <a:cxnSpLocks noChangeShapeType="1"/>
          </p:cNvCxnSpPr>
          <p:nvPr/>
        </p:nvCxnSpPr>
        <p:spPr bwMode="auto">
          <a:xfrm flipV="1">
            <a:off x="4881563" y="4471136"/>
            <a:ext cx="575507" cy="316765"/>
          </a:xfrm>
          <a:prstGeom prst="line">
            <a:avLst/>
          </a:prstGeom>
          <a:noFill/>
          <a:ln w="50800" cap="rnd" algn="ctr">
            <a:solidFill>
              <a:srgbClr val="7030A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0117" name="直線コネクタ 33"/>
          <p:cNvCxnSpPr>
            <a:cxnSpLocks noChangeShapeType="1"/>
          </p:cNvCxnSpPr>
          <p:nvPr/>
        </p:nvCxnSpPr>
        <p:spPr bwMode="auto">
          <a:xfrm flipV="1">
            <a:off x="4881563" y="3155098"/>
            <a:ext cx="732631" cy="451703"/>
          </a:xfrm>
          <a:prstGeom prst="line">
            <a:avLst/>
          </a:prstGeom>
          <a:noFill/>
          <a:ln w="50800" cap="rnd" algn="ctr">
            <a:solidFill>
              <a:srgbClr val="7030A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0118" name="直線コネクタ 34"/>
          <p:cNvCxnSpPr>
            <a:cxnSpLocks noChangeShapeType="1"/>
          </p:cNvCxnSpPr>
          <p:nvPr/>
        </p:nvCxnSpPr>
        <p:spPr bwMode="auto">
          <a:xfrm flipV="1">
            <a:off x="4881563" y="1923199"/>
            <a:ext cx="732631" cy="559652"/>
          </a:xfrm>
          <a:prstGeom prst="line">
            <a:avLst/>
          </a:prstGeom>
          <a:noFill/>
          <a:ln w="50800" cap="rnd" algn="ctr">
            <a:solidFill>
              <a:srgbClr val="7030A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0119" name="角丸四角形 35"/>
          <p:cNvSpPr>
            <a:spLocks noChangeArrowheads="1"/>
          </p:cNvSpPr>
          <p:nvPr/>
        </p:nvSpPr>
        <p:spPr bwMode="auto">
          <a:xfrm>
            <a:off x="992188" y="1130300"/>
            <a:ext cx="1495425" cy="419100"/>
          </a:xfrm>
          <a:prstGeom prst="roundRect">
            <a:avLst>
              <a:gd name="adj" fmla="val 8398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>
                <a:solidFill>
                  <a:schemeClr val="tx1"/>
                </a:solidFill>
                <a:latin typeface="Arial" panose="020B0604020202020204" pitchFamily="34" charset="0"/>
              </a:rPr>
              <a:t>Experiment</a:t>
            </a:r>
            <a:endParaRPr lang="ja-JP" altLang="en-US" sz="2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8" name="図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926" y="2424848"/>
            <a:ext cx="171602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テキスト ボックス 14"/>
          <p:cNvSpPr txBox="1">
            <a:spLocks noChangeArrowheads="1"/>
          </p:cNvSpPr>
          <p:nvPr/>
        </p:nvSpPr>
        <p:spPr bwMode="auto">
          <a:xfrm>
            <a:off x="7916926" y="3563195"/>
            <a:ext cx="1769924" cy="1815882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: Si</a:t>
            </a:r>
            <a:r>
              <a:rPr lang="en-US" altLang="ja-JP" sz="1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9</a:t>
            </a:r>
          </a:p>
          <a:p>
            <a:pPr eaLnBrk="1" hangingPunct="1"/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試料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  <a:r>
              <a:rPr lang="en-US" altLang="ja-JP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Pentacene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>molecule.</a:t>
            </a:r>
          </a:p>
          <a:p>
            <a:pPr eaLnBrk="1" hangingPunct="1"/>
            <a:r>
              <a:rPr lang="ja-JP" altLang="en-US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>　　　　</a:t>
            </a:r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>Without substrate.</a:t>
            </a:r>
          </a:p>
          <a:p>
            <a:pPr eaLnBrk="1" hangingPunct="1"/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>Current 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= 5 </a:t>
            </a:r>
            <a:r>
              <a:rPr lang="en-US" altLang="ja-JP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nA</a:t>
            </a:r>
            <a:endParaRPr lang="en-US" altLang="ja-JP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            for all calculations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14439</TotalTime>
  <Words>255</Words>
  <Application>Microsoft Office PowerPoint</Application>
  <PresentationFormat>A4 210 x 297 mm</PresentationFormat>
  <Paragraphs>31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デザインの設定</vt:lpstr>
      <vt:lpstr>1_標準デザイン</vt:lpstr>
      <vt:lpstr>【DFTB】 Constant current STM image of pentacene</vt:lpstr>
      <vt:lpstr>【DFTB】 Constant current STM image of pentacene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1019</cp:revision>
  <dcterms:created xsi:type="dcterms:W3CDTF">2014-03-31T02:49:52Z</dcterms:created>
  <dcterms:modified xsi:type="dcterms:W3CDTF">2016-09-05T02:39:03Z</dcterms:modified>
</cp:coreProperties>
</file>