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8"/>
  </p:notesMasterIdLst>
  <p:handoutMasterIdLst>
    <p:handoutMasterId r:id="rId9"/>
  </p:handoutMasterIdLst>
  <p:sldIdLst>
    <p:sldId id="987" r:id="rId4"/>
    <p:sldId id="988" r:id="rId5"/>
    <p:sldId id="989" r:id="rId6"/>
    <p:sldId id="990" r:id="rId7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3" autoAdjust="0"/>
    <p:restoredTop sz="86401" autoAdjust="0"/>
  </p:normalViewPr>
  <p:slideViewPr>
    <p:cSldViewPr>
      <p:cViewPr varScale="1">
        <p:scale>
          <a:sx n="49" d="100"/>
          <a:sy n="49" d="100"/>
        </p:scale>
        <p:origin x="768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DFTB_ConstCurrentSTM_Inorganic_005a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7493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DFTB_ConstCurrentSTM_Inorganic_005b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9516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DFTB_ConstCurrentSTM_Inorganic_005c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94914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DFTB_ConstCurrentSTM_Inorganic_005d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1073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675" y="57150"/>
            <a:ext cx="9518650" cy="563563"/>
          </a:xfrm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DFTB】Ag</a:t>
            </a:r>
            <a:r>
              <a:rPr lang="en-US" altLang="ja-JP" dirty="0" smtClean="0"/>
              <a:t>(111)</a:t>
            </a:r>
            <a:r>
              <a:rPr lang="ja-JP" altLang="en-US" dirty="0" smtClean="0"/>
              <a:t>上の任意の位置に置かれた</a:t>
            </a:r>
            <a:r>
              <a:rPr lang="en-US" altLang="ja-JP" dirty="0" smtClean="0"/>
              <a:t>Bi</a:t>
            </a:r>
            <a:r>
              <a:rPr lang="ja-JP" altLang="en-US" dirty="0" smtClean="0"/>
              <a:t>原子の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  <a:r>
              <a:rPr lang="en-US" altLang="ja-JP" dirty="0" smtClean="0"/>
              <a:t>(1)</a:t>
            </a:r>
          </a:p>
        </p:txBody>
      </p:sp>
      <p:sp>
        <p:nvSpPr>
          <p:cNvPr id="233475" name="Text Box 3"/>
          <p:cNvSpPr txBox="1">
            <a:spLocks noChangeArrowheads="1"/>
          </p:cNvSpPr>
          <p:nvPr/>
        </p:nvSpPr>
        <p:spPr bwMode="auto">
          <a:xfrm>
            <a:off x="3397250" y="3268663"/>
            <a:ext cx="5270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シミュレーションに用いたモデルを上から見た図と横から見た図</a:t>
            </a:r>
          </a:p>
        </p:txBody>
      </p:sp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5626100" y="5516563"/>
            <a:ext cx="36957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探針電圧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:0.4[V], 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‐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試料間距離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:3.0[Å]</a:t>
            </a:r>
            <a:b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でのトンネル電流像のシミュレーション結果</a:t>
            </a:r>
          </a:p>
        </p:txBody>
      </p:sp>
      <p:pic>
        <p:nvPicPr>
          <p:cNvPr id="233477" name="Picture 5" descr="1Bi(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3" y="1279525"/>
            <a:ext cx="3043237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478" name="Picture 6" descr="1Bi(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1268413"/>
            <a:ext cx="3041650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3479" name="Text Box 7"/>
          <p:cNvSpPr txBox="1">
            <a:spLocks noChangeArrowheads="1"/>
          </p:cNvSpPr>
          <p:nvPr/>
        </p:nvSpPr>
        <p:spPr bwMode="auto">
          <a:xfrm>
            <a:off x="2944813" y="620713"/>
            <a:ext cx="57451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√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3×√3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構造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単位セルに対して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つの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Bi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がある場合</a:t>
            </a:r>
          </a:p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（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Ag(111)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上に置いた場合）</a:t>
            </a:r>
          </a:p>
        </p:txBody>
      </p:sp>
      <p:pic>
        <p:nvPicPr>
          <p:cNvPr id="233480" name="Picture 8" descr="論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765175"/>
            <a:ext cx="1300163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3481" name="Text Box 9"/>
          <p:cNvSpPr txBox="1">
            <a:spLocks noChangeArrowheads="1"/>
          </p:cNvSpPr>
          <p:nvPr/>
        </p:nvSpPr>
        <p:spPr bwMode="auto">
          <a:xfrm>
            <a:off x="250825" y="6105525"/>
            <a:ext cx="63992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[2]:Hiroyuki Fukumoto, Yuki Aoki, and Hiroyuki Hirayama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Decay of Shockley surface state by randomly adsorbed Bi atoms at Ag(111) surfaces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Phys. Rev. B </a:t>
            </a:r>
            <a:r>
              <a:rPr lang="en-US" altLang="ja-JP" sz="1200" b="1">
                <a:solidFill>
                  <a:schemeClr val="tx1"/>
                </a:solidFill>
                <a:latin typeface="Arial" panose="020B0604020202020204" pitchFamily="34" charset="0"/>
              </a:rPr>
              <a:t>86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, 165311 – Published 11 October 2012</a:t>
            </a:r>
          </a:p>
        </p:txBody>
      </p:sp>
      <p:pic>
        <p:nvPicPr>
          <p:cNvPr id="233482" name="Picture 10" descr="P2_1Bi_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3" y="3827463"/>
            <a:ext cx="187325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483" name="Picture 11" descr="P2_on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3835400"/>
            <a:ext cx="3275012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3484" name="Text Box 12"/>
          <p:cNvSpPr txBox="1">
            <a:spLocks noChangeArrowheads="1"/>
          </p:cNvSpPr>
          <p:nvPr/>
        </p:nvSpPr>
        <p:spPr bwMode="auto">
          <a:xfrm>
            <a:off x="271463" y="5229225"/>
            <a:ext cx="19827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文献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[2]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STM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像</a:t>
            </a:r>
          </a:p>
          <a:p>
            <a:pPr eaLnBrk="1" hangingPunct="1"/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V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s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=-0.4[V], 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t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=0.3[nA]</a:t>
            </a:r>
          </a:p>
        </p:txBody>
      </p: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2970213" y="5500688"/>
            <a:ext cx="1762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(Si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10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と試料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3675" y="57150"/>
            <a:ext cx="9518650" cy="563563"/>
          </a:xfrm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DFTB】Ag</a:t>
            </a:r>
            <a:r>
              <a:rPr lang="en-US" altLang="ja-JP" dirty="0" smtClean="0"/>
              <a:t>(111)</a:t>
            </a:r>
            <a:r>
              <a:rPr lang="ja-JP" altLang="en-US" dirty="0" smtClean="0"/>
              <a:t>上の任意の位置に置かれた</a:t>
            </a:r>
            <a:r>
              <a:rPr lang="en-US" altLang="ja-JP" dirty="0" smtClean="0"/>
              <a:t>Bi</a:t>
            </a:r>
            <a:r>
              <a:rPr lang="ja-JP" altLang="en-US" dirty="0" smtClean="0"/>
              <a:t>原子の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  <a:r>
              <a:rPr lang="en-US" altLang="ja-JP" dirty="0" smtClean="0"/>
              <a:t>(2)</a:t>
            </a:r>
          </a:p>
        </p:txBody>
      </p:sp>
      <p:sp>
        <p:nvSpPr>
          <p:cNvPr id="234499" name="Text Box 3"/>
          <p:cNvSpPr txBox="1">
            <a:spLocks noChangeArrowheads="1"/>
          </p:cNvSpPr>
          <p:nvPr/>
        </p:nvSpPr>
        <p:spPr bwMode="auto">
          <a:xfrm>
            <a:off x="3471863" y="3268663"/>
            <a:ext cx="5272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シミュレーションに用いたモデルを上から見た図と横から見た図</a:t>
            </a:r>
          </a:p>
        </p:txBody>
      </p:sp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250825" y="6105525"/>
            <a:ext cx="63992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[2]:Hiroyuki Fukumoto, Yuki Aoki, and Hiroyuki Hirayama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Decay of Shockley surface state by randomly adsorbed Bi atoms at Ag(111) surfaces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Phys. Rev. B </a:t>
            </a:r>
            <a:r>
              <a:rPr lang="en-US" altLang="ja-JP" sz="1200" b="1">
                <a:solidFill>
                  <a:schemeClr val="tx1"/>
                </a:solidFill>
                <a:latin typeface="Arial" panose="020B0604020202020204" pitchFamily="34" charset="0"/>
              </a:rPr>
              <a:t>86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, 165311 – Published 11 October 2012</a:t>
            </a:r>
          </a:p>
        </p:txBody>
      </p:sp>
      <p:sp>
        <p:nvSpPr>
          <p:cNvPr id="234501" name="Text Box 5"/>
          <p:cNvSpPr txBox="1">
            <a:spLocks noChangeArrowheads="1"/>
          </p:cNvSpPr>
          <p:nvPr/>
        </p:nvSpPr>
        <p:spPr bwMode="auto">
          <a:xfrm>
            <a:off x="5702300" y="5445125"/>
            <a:ext cx="36957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探針電圧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:0.4[V], 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‐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試料間距離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:3.0[Å]</a:t>
            </a:r>
            <a:b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でのトンネル電流像のシミュレーション結果</a:t>
            </a:r>
          </a:p>
        </p:txBody>
      </p:sp>
      <p:sp>
        <p:nvSpPr>
          <p:cNvPr id="234502" name="Text Box 6"/>
          <p:cNvSpPr txBox="1">
            <a:spLocks noChangeArrowheads="1"/>
          </p:cNvSpPr>
          <p:nvPr/>
        </p:nvSpPr>
        <p:spPr bwMode="auto">
          <a:xfrm>
            <a:off x="3021013" y="620713"/>
            <a:ext cx="5746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√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3×√3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構造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単位セルに対して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つの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Bi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がある場合</a:t>
            </a:r>
          </a:p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（表面の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Ag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と置換した場合）</a:t>
            </a:r>
          </a:p>
        </p:txBody>
      </p:sp>
      <p:pic>
        <p:nvPicPr>
          <p:cNvPr id="234503" name="Picture 7" descr="emb1Bi048ver2_top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79525"/>
            <a:ext cx="3041650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4504" name="Picture 8" descr="emb1Bi048ver2_sidevie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68413"/>
            <a:ext cx="3041650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5" name="Text Box 9"/>
          <p:cNvSpPr txBox="1">
            <a:spLocks noChangeArrowheads="1"/>
          </p:cNvSpPr>
          <p:nvPr/>
        </p:nvSpPr>
        <p:spPr bwMode="auto">
          <a:xfrm>
            <a:off x="271463" y="5229225"/>
            <a:ext cx="19827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文献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[2]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STM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像</a:t>
            </a:r>
          </a:p>
          <a:p>
            <a:pPr eaLnBrk="1" hangingPunct="1"/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V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s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=-0.4[V], 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t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=0.3[nA]</a:t>
            </a:r>
          </a:p>
        </p:txBody>
      </p:sp>
      <p:pic>
        <p:nvPicPr>
          <p:cNvPr id="234506" name="Picture 10" descr="論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765175"/>
            <a:ext cx="1300163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4507" name="Picture 11" descr="P2_1Bi_em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60800"/>
            <a:ext cx="1951038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4508" name="Picture 12" descr="P2_emb1B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3860800"/>
            <a:ext cx="3433763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9" name="Text Box 13"/>
          <p:cNvSpPr txBox="1">
            <a:spLocks noChangeArrowheads="1"/>
          </p:cNvSpPr>
          <p:nvPr/>
        </p:nvSpPr>
        <p:spPr bwMode="auto">
          <a:xfrm>
            <a:off x="3048000" y="5445125"/>
            <a:ext cx="1762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(Si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10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と試料</a:t>
            </a:r>
          </a:p>
        </p:txBody>
      </p:sp>
    </p:spTree>
    <p:extLst>
      <p:ext uri="{BB962C8B-B14F-4D97-AF65-F5344CB8AC3E}">
        <p14:creationId xmlns:p14="http://schemas.microsoft.com/office/powerpoint/2010/main" val="3497259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3675" y="57150"/>
            <a:ext cx="9518650" cy="563563"/>
          </a:xfrm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DFTB】Ag</a:t>
            </a:r>
            <a:r>
              <a:rPr lang="en-US" altLang="ja-JP" dirty="0" smtClean="0"/>
              <a:t>(111)</a:t>
            </a:r>
            <a:r>
              <a:rPr lang="ja-JP" altLang="en-US" dirty="0" smtClean="0"/>
              <a:t>上の任意の位置に置かれた</a:t>
            </a:r>
            <a:r>
              <a:rPr lang="en-US" altLang="ja-JP" dirty="0" smtClean="0"/>
              <a:t>Bi</a:t>
            </a:r>
            <a:r>
              <a:rPr lang="ja-JP" altLang="en-US" dirty="0" smtClean="0"/>
              <a:t>原子の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  <a:r>
              <a:rPr lang="en-US" altLang="ja-JP" dirty="0" smtClean="0"/>
              <a:t>(3)</a:t>
            </a:r>
          </a:p>
        </p:txBody>
      </p:sp>
      <p:sp>
        <p:nvSpPr>
          <p:cNvPr id="235523" name="Text Box 3"/>
          <p:cNvSpPr txBox="1">
            <a:spLocks noChangeArrowheads="1"/>
          </p:cNvSpPr>
          <p:nvPr/>
        </p:nvSpPr>
        <p:spPr bwMode="auto">
          <a:xfrm>
            <a:off x="3470275" y="3268663"/>
            <a:ext cx="52720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シミュレーションに用いたモデルを上から見た図と横から見た図</a:t>
            </a:r>
          </a:p>
        </p:txBody>
      </p:sp>
      <p:sp>
        <p:nvSpPr>
          <p:cNvPr id="235524" name="Text Box 4"/>
          <p:cNvSpPr txBox="1">
            <a:spLocks noChangeArrowheads="1"/>
          </p:cNvSpPr>
          <p:nvPr/>
        </p:nvSpPr>
        <p:spPr bwMode="auto">
          <a:xfrm>
            <a:off x="5702300" y="5373688"/>
            <a:ext cx="36957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探針電圧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:0.4[V], 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‐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試料間距離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:3.0[Å]</a:t>
            </a:r>
            <a:b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でのトンネル電流像のシミュレーション結果</a:t>
            </a:r>
          </a:p>
        </p:txBody>
      </p:sp>
      <p:sp>
        <p:nvSpPr>
          <p:cNvPr id="235525" name="Text Box 5"/>
          <p:cNvSpPr txBox="1">
            <a:spLocks noChangeArrowheads="1"/>
          </p:cNvSpPr>
          <p:nvPr/>
        </p:nvSpPr>
        <p:spPr bwMode="auto">
          <a:xfrm>
            <a:off x="3017838" y="627063"/>
            <a:ext cx="5746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√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3×√3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構造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単位セルに対して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つの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Bi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がある場合</a:t>
            </a:r>
          </a:p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（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Ag(111)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上に置いた場合）</a:t>
            </a:r>
          </a:p>
        </p:txBody>
      </p:sp>
      <p:pic>
        <p:nvPicPr>
          <p:cNvPr id="235526" name="Picture 6" descr="2Bi(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25" y="1268413"/>
            <a:ext cx="3041650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27" name="Picture 7" descr="2Bi(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25" y="1268413"/>
            <a:ext cx="3086100" cy="20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28" name="Picture 8" descr="論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765175"/>
            <a:ext cx="1300163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29" name="Text Box 9"/>
          <p:cNvSpPr txBox="1">
            <a:spLocks noChangeArrowheads="1"/>
          </p:cNvSpPr>
          <p:nvPr/>
        </p:nvSpPr>
        <p:spPr bwMode="auto">
          <a:xfrm>
            <a:off x="250825" y="6105525"/>
            <a:ext cx="63992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[2]:Hiroyuki Fukumoto, Yuki Aoki, and Hiroyuki Hirayama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Decay of Shockley surface state by randomly adsorbed Bi atoms at Ag(111) surfaces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Phys. Rev. B </a:t>
            </a:r>
            <a:r>
              <a:rPr lang="en-US" altLang="ja-JP" sz="1200" b="1">
                <a:solidFill>
                  <a:schemeClr val="tx1"/>
                </a:solidFill>
                <a:latin typeface="Arial" panose="020B0604020202020204" pitchFamily="34" charset="0"/>
              </a:rPr>
              <a:t>86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, 165311 – Published 11 October 2012</a:t>
            </a:r>
          </a:p>
        </p:txBody>
      </p:sp>
      <p:pic>
        <p:nvPicPr>
          <p:cNvPr id="235530" name="Picture 10" descr="P2_2Bi_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25" y="3716338"/>
            <a:ext cx="179387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31" name="Text Box 11"/>
          <p:cNvSpPr txBox="1">
            <a:spLocks noChangeArrowheads="1"/>
          </p:cNvSpPr>
          <p:nvPr/>
        </p:nvSpPr>
        <p:spPr bwMode="auto">
          <a:xfrm>
            <a:off x="271463" y="5229225"/>
            <a:ext cx="19827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文献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[2]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STM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像</a:t>
            </a:r>
          </a:p>
          <a:p>
            <a:pPr eaLnBrk="1" hangingPunct="1"/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V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s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=-0.4[V], 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t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=0.3[nA]</a:t>
            </a:r>
          </a:p>
        </p:txBody>
      </p:sp>
      <p:sp>
        <p:nvSpPr>
          <p:cNvPr id="235532" name="Text Box 12"/>
          <p:cNvSpPr txBox="1">
            <a:spLocks noChangeArrowheads="1"/>
          </p:cNvSpPr>
          <p:nvPr/>
        </p:nvSpPr>
        <p:spPr bwMode="auto">
          <a:xfrm>
            <a:off x="3044825" y="5300663"/>
            <a:ext cx="1762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(Si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10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と試料</a:t>
            </a:r>
          </a:p>
        </p:txBody>
      </p:sp>
      <p:pic>
        <p:nvPicPr>
          <p:cNvPr id="235533" name="Picture 13" descr="P2_on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38" y="3716338"/>
            <a:ext cx="3197225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99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3675" y="57150"/>
            <a:ext cx="9518650" cy="563563"/>
          </a:xfrm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DFTB】Ag</a:t>
            </a:r>
            <a:r>
              <a:rPr lang="en-US" altLang="ja-JP" dirty="0" smtClean="0"/>
              <a:t>(111)</a:t>
            </a:r>
            <a:r>
              <a:rPr lang="ja-JP" altLang="en-US" dirty="0" smtClean="0"/>
              <a:t>上の任意の位置に置かれた</a:t>
            </a:r>
            <a:r>
              <a:rPr lang="en-US" altLang="ja-JP" dirty="0" smtClean="0"/>
              <a:t>Bi</a:t>
            </a:r>
            <a:r>
              <a:rPr lang="ja-JP" altLang="en-US" dirty="0" smtClean="0"/>
              <a:t>原子の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  <a:r>
              <a:rPr lang="en-US" altLang="ja-JP" dirty="0" smtClean="0"/>
              <a:t>(4)</a:t>
            </a:r>
          </a:p>
        </p:txBody>
      </p:sp>
      <p:sp>
        <p:nvSpPr>
          <p:cNvPr id="236547" name="Text Box 3"/>
          <p:cNvSpPr txBox="1">
            <a:spLocks noChangeArrowheads="1"/>
          </p:cNvSpPr>
          <p:nvPr/>
        </p:nvSpPr>
        <p:spPr bwMode="auto">
          <a:xfrm>
            <a:off x="3392488" y="3268663"/>
            <a:ext cx="5272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シミュレーションに用いたモデルを上から見た図と横から見た図</a:t>
            </a:r>
          </a:p>
        </p:txBody>
      </p:sp>
      <p:sp>
        <p:nvSpPr>
          <p:cNvPr id="236548" name="Text Box 4"/>
          <p:cNvSpPr txBox="1">
            <a:spLocks noChangeArrowheads="1"/>
          </p:cNvSpPr>
          <p:nvPr/>
        </p:nvSpPr>
        <p:spPr bwMode="auto">
          <a:xfrm>
            <a:off x="5548313" y="5229225"/>
            <a:ext cx="36957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探針電圧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:0.4[V], 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‐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試料間距離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:3.0[Å]</a:t>
            </a:r>
            <a:b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でのトンネル電流像のシミュレーション結果</a:t>
            </a:r>
          </a:p>
        </p:txBody>
      </p:sp>
      <p:pic>
        <p:nvPicPr>
          <p:cNvPr id="236549" name="Picture 5" descr="emb2Bi048_top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38" y="1279525"/>
            <a:ext cx="3043237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550" name="Picture 6" descr="emb2Bi048_sidevie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1279525"/>
            <a:ext cx="3041650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551" name="Picture 7" descr="論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765175"/>
            <a:ext cx="1300163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6552" name="Text Box 8"/>
          <p:cNvSpPr txBox="1">
            <a:spLocks noChangeArrowheads="1"/>
          </p:cNvSpPr>
          <p:nvPr/>
        </p:nvSpPr>
        <p:spPr bwMode="auto">
          <a:xfrm>
            <a:off x="2941638" y="620713"/>
            <a:ext cx="57451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√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3×√3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構造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単位セルに対して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つの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Bi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がある場合</a:t>
            </a:r>
          </a:p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（表面の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Ag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と置換した場合）</a:t>
            </a:r>
          </a:p>
        </p:txBody>
      </p:sp>
      <p:sp>
        <p:nvSpPr>
          <p:cNvPr id="236553" name="Text Box 9"/>
          <p:cNvSpPr txBox="1">
            <a:spLocks noChangeArrowheads="1"/>
          </p:cNvSpPr>
          <p:nvPr/>
        </p:nvSpPr>
        <p:spPr bwMode="auto">
          <a:xfrm>
            <a:off x="250825" y="6105525"/>
            <a:ext cx="63992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[2]:Hiroyuki Fukumoto, Yuki Aoki, and Hiroyuki Hirayama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Decay of Shockley surface state by randomly adsorbed Bi atoms at Ag(111) surfaces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Phys. Rev. B </a:t>
            </a:r>
            <a:r>
              <a:rPr lang="en-US" altLang="ja-JP" sz="1200" b="1">
                <a:solidFill>
                  <a:schemeClr val="tx1"/>
                </a:solidFill>
                <a:latin typeface="Arial" panose="020B0604020202020204" pitchFamily="34" charset="0"/>
              </a:rPr>
              <a:t>86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, 165311 – Published 11 October 2012</a:t>
            </a:r>
          </a:p>
        </p:txBody>
      </p:sp>
      <p:sp>
        <p:nvSpPr>
          <p:cNvPr id="236554" name="Text Box 10"/>
          <p:cNvSpPr txBox="1">
            <a:spLocks noChangeArrowheads="1"/>
          </p:cNvSpPr>
          <p:nvPr/>
        </p:nvSpPr>
        <p:spPr bwMode="auto">
          <a:xfrm>
            <a:off x="2967038" y="5284788"/>
            <a:ext cx="1762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(Si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10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と試料</a:t>
            </a:r>
          </a:p>
        </p:txBody>
      </p:sp>
      <p:pic>
        <p:nvPicPr>
          <p:cNvPr id="236555" name="Picture 11" descr="P2_2Bi_em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38" y="3644900"/>
            <a:ext cx="2005012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6556" name="Text Box 12"/>
          <p:cNvSpPr txBox="1">
            <a:spLocks noChangeArrowheads="1"/>
          </p:cNvSpPr>
          <p:nvPr/>
        </p:nvSpPr>
        <p:spPr bwMode="auto">
          <a:xfrm>
            <a:off x="271463" y="5229225"/>
            <a:ext cx="19827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文献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[2]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STM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像</a:t>
            </a:r>
          </a:p>
          <a:p>
            <a:pPr eaLnBrk="1" hangingPunct="1"/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V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s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=-0.4[V], 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t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=0.3[nA]</a:t>
            </a:r>
          </a:p>
        </p:txBody>
      </p:sp>
      <p:pic>
        <p:nvPicPr>
          <p:cNvPr id="236557" name="Picture 13" descr="P2_emb2B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75" y="3648075"/>
            <a:ext cx="3036888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317296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498</Words>
  <Application>Microsoft Office PowerPoint</Application>
  <PresentationFormat>A4 210 x 297 mm</PresentationFormat>
  <Paragraphs>52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【DFTB】Ag(111)上の任意の位置に置かれたBi原子のSTM像(1)</vt:lpstr>
      <vt:lpstr>【DFTB】Ag(111)上の任意の位置に置かれたBi原子のSTM像(2)</vt:lpstr>
      <vt:lpstr>【DFTB】Ag(111)上の任意の位置に置かれたBi原子のSTM像(3)</vt:lpstr>
      <vt:lpstr>【DFTB】Ag(111)上の任意の位置に置かれたBi原子のSTM像(4)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1017</cp:revision>
  <dcterms:created xsi:type="dcterms:W3CDTF">2014-03-31T02:49:52Z</dcterms:created>
  <dcterms:modified xsi:type="dcterms:W3CDTF">2016-09-05T02:29:52Z</dcterms:modified>
</cp:coreProperties>
</file>